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 /><Relationship Id="rId2" Type="http://schemas.openxmlformats.org/officeDocument/2006/relationships/extended-properties" Target="docProps/app.xml" /><Relationship Id="rId3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embedTrueTypeFonts="1" saveSubsetFonts="1">
  <p:sldMasterIdLst>
    <p:sldMasterId id="2147483648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18288000" cy="10287000"/>
  <p:embeddedFontLst>
    <p:embeddedFont>
      <p:font typeface="VWHSOA+BobbyJonesSoft-Regular"/>
      <p:regular r:id="rId22"/>
    </p:embeddedFont>
    <p:embeddedFont>
      <p:font typeface="NHUBPC+MS-Gothic"/>
      <p:regular r:id="rId23"/>
    </p:embeddedFont>
    <p:embeddedFont>
      <p:font typeface="MGMNVJ+cwTeXYen"/>
      <p:regular r:id="rId24"/>
    </p:embeddedFont>
    <p:embeddedFont>
      <p:font typeface="FRNBPG+Iansui094-Regular"/>
      <p:regular r:id="rId25"/>
    </p:embeddedFont>
    <p:embeddedFont>
      <p:font typeface="IGDPIJ+Iansui094-Regular,Italic"/>
      <p:regular r:id="rId26"/>
    </p:embeddedFont>
    <p:embeddedFont>
      <p:font typeface="VWNLCK+ArialMT"/>
      <p:regular r:id="rId27"/>
    </p:embeddedFont>
    <p:embeddedFont>
      <p:font typeface="JJGCEM+LazydogRegular"/>
      <p:regular r:id="rId28"/>
    </p:embeddedFont>
    <p:embeddedFont>
      <p:font typeface="FTFWKC+Dosis-Regular"/>
      <p:regular r:id="rId29"/>
    </p:embeddedFont>
    <p:embeddedFont>
      <p:font typeface="WPDKTL+MS-Gothic,BoldItalic"/>
      <p:regular r:id="rId30"/>
    </p:embeddedFont>
    <p:embeddedFont>
      <p:font typeface="NMISTI+Dosis-Bold,Italic"/>
      <p:regular r:id="rId31"/>
    </p:embeddedFont>
    <p:embeddedFont>
      <p:font typeface="BMROQR+SegoeUISymbol"/>
      <p:regular r:id="rId32"/>
    </p:embeddedFont>
    <p:embeddedFont>
      <p:font typeface="SWPCLL+SegoeUIEmoji"/>
      <p:regular r:id="rId33"/>
    </p:embeddedFont>
    <p:embeddedFont>
      <p:font typeface="FOBHBB+Dosis-Bold"/>
      <p:regular r:id="rId34"/>
    </p:embeddedFont>
    <p:embeddedFont>
      <p:font typeface="PCWJHQ+MS-Gothic,Bold"/>
      <p:regular r:id="rId35"/>
    </p:embeddedFont>
    <p:embeddedFont>
      <p:font typeface="NOINIR+YuGothicUI-Semilight"/>
      <p:regular r:id="rId36"/>
    </p:embeddedFont>
    <p:embeddedFont>
      <p:font typeface="NUVIHV+NotoSansTC-Regular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-2482" y="-91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presProps" Target="presProps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" Type="http://schemas.openxmlformats.org/officeDocument/2006/relationships/tableStyles" Target="tableStyles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font" Target="fonts/font1.fntdata" /><Relationship Id="rId23" Type="http://schemas.openxmlformats.org/officeDocument/2006/relationships/font" Target="fonts/font2.fntdata" /><Relationship Id="rId24" Type="http://schemas.openxmlformats.org/officeDocument/2006/relationships/font" Target="fonts/font3.fntdata" /><Relationship Id="rId25" Type="http://schemas.openxmlformats.org/officeDocument/2006/relationships/font" Target="fonts/font4.fntdata" /><Relationship Id="rId26" Type="http://schemas.openxmlformats.org/officeDocument/2006/relationships/font" Target="fonts/font5.fntdata" /><Relationship Id="rId27" Type="http://schemas.openxmlformats.org/officeDocument/2006/relationships/font" Target="fonts/font6.fntdata" /><Relationship Id="rId28" Type="http://schemas.openxmlformats.org/officeDocument/2006/relationships/font" Target="fonts/font7.fntdata" /><Relationship Id="rId29" Type="http://schemas.openxmlformats.org/officeDocument/2006/relationships/font" Target="fonts/font8.fntdata" /><Relationship Id="rId3" Type="http://schemas.openxmlformats.org/officeDocument/2006/relationships/viewProps" Target="viewProps.xml" /><Relationship Id="rId30" Type="http://schemas.openxmlformats.org/officeDocument/2006/relationships/font" Target="fonts/font9.fntdata" /><Relationship Id="rId31" Type="http://schemas.openxmlformats.org/officeDocument/2006/relationships/font" Target="fonts/font10.fntdata" /><Relationship Id="rId32" Type="http://schemas.openxmlformats.org/officeDocument/2006/relationships/font" Target="fonts/font11.fntdata" /><Relationship Id="rId33" Type="http://schemas.openxmlformats.org/officeDocument/2006/relationships/font" Target="fonts/font12.fntdata" /><Relationship Id="rId34" Type="http://schemas.openxmlformats.org/officeDocument/2006/relationships/font" Target="fonts/font13.fntdata" /><Relationship Id="rId35" Type="http://schemas.openxmlformats.org/officeDocument/2006/relationships/font" Target="fonts/font14.fntdata" /><Relationship Id="rId36" Type="http://schemas.openxmlformats.org/officeDocument/2006/relationships/font" Target="fonts/font15.fntdata" /><Relationship Id="rId37" Type="http://schemas.openxmlformats.org/officeDocument/2006/relationships/font" Target="fonts/font16.fntdata" /><Relationship Id="rId4" Type="http://schemas.openxmlformats.org/officeDocument/2006/relationships/theme" Target="theme/theme1.xml" /><Relationship Id="rId5" Type="http://schemas.openxmlformats.org/officeDocument/2006/relationships/slideMaster" Target="slideMasters/slideMaster1.xml" /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27.02.2014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theme" Target="../theme/theme1.xml" /></Relationships>
</file>

<file path=ppt/slideMasters/slideMaster1.xml><?xml version="1.0" encoding="utf-8"?>
<p:sldMaster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В‹#В›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0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2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3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5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16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3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4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5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6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7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8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image" Target="../media/image9.png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085667" y="3885309"/>
            <a:ext cx="9339849" cy="281471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0525"/>
              </a:lnSpc>
              <a:spcBef>
                <a:spcPts val="0"/>
              </a:spcBef>
              <a:spcAft>
                <a:spcPts val="0"/>
              </a:spcAft>
            </a:pPr>
            <a:r>
              <a:rPr dirty="0" sz="825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AI</a:t>
            </a:r>
            <a:r>
              <a:rPr dirty="0" sz="8250">
                <a:solidFill>
                  <a:srgbClr val="424242"/>
                </a:solidFill>
                <a:latin typeface="NHUBPC+MS-Gothic"/>
                <a:cs typeface="NHUBPC+MS-Gothic"/>
              </a:rPr>
              <a:t>微表情影像辨識</a:t>
            </a:r>
          </a:p>
          <a:p>
            <a:pPr marL="283107" marR="0">
              <a:lnSpc>
                <a:spcPts val="2449"/>
              </a:lnSpc>
              <a:spcBef>
                <a:spcPts val="1139"/>
              </a:spcBef>
              <a:spcAft>
                <a:spcPts val="0"/>
              </a:spcAft>
            </a:pPr>
            <a:r>
              <a:rPr dirty="0" sz="2550" spc="-18">
                <a:solidFill>
                  <a:srgbClr val="000000"/>
                </a:solidFill>
                <a:latin typeface="MGMNVJ+cwTeXYen"/>
                <a:cs typeface="MGMNVJ+cwTeXYen"/>
              </a:rPr>
              <a:t>專題學生：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8775" y="5753580"/>
            <a:ext cx="3775596" cy="1795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30"/>
              </a:lnSpc>
              <a:spcBef>
                <a:spcPts val="0"/>
              </a:spcBef>
              <a:spcAft>
                <a:spcPts val="0"/>
              </a:spcAft>
            </a:pPr>
            <a:r>
              <a:rPr dirty="0" sz="2550" spc="-21">
                <a:solidFill>
                  <a:srgbClr val="000000"/>
                </a:solidFill>
                <a:latin typeface="MGMNVJ+cwTeXYen"/>
                <a:cs typeface="MGMNVJ+cwTeXYen"/>
              </a:rPr>
              <a:t>資工四</a:t>
            </a:r>
            <a:r>
              <a:rPr dirty="0" sz="2550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A</a:t>
            </a:r>
            <a:r>
              <a:rPr dirty="0" sz="2550" spc="-15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 </a:t>
            </a:r>
            <a:r>
              <a:rPr dirty="0" sz="2550" spc="-18">
                <a:solidFill>
                  <a:srgbClr val="000000"/>
                </a:solidFill>
                <a:latin typeface="MGMNVJ+cwTeXYen"/>
                <a:cs typeface="MGMNVJ+cwTeXYen"/>
              </a:rPr>
              <a:t>陳胤竹</a:t>
            </a:r>
            <a:r>
              <a:rPr dirty="0" sz="2550" spc="-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50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411147178</a:t>
            </a:r>
          </a:p>
          <a:p>
            <a:pPr marL="0" marR="0">
              <a:lnSpc>
                <a:spcPts val="3230"/>
              </a:lnSpc>
              <a:spcBef>
                <a:spcPts val="361"/>
              </a:spcBef>
              <a:spcAft>
                <a:spcPts val="0"/>
              </a:spcAft>
            </a:pPr>
            <a:r>
              <a:rPr dirty="0" sz="2550" spc="-21">
                <a:solidFill>
                  <a:srgbClr val="000000"/>
                </a:solidFill>
                <a:latin typeface="MGMNVJ+cwTeXYen"/>
                <a:cs typeface="MGMNVJ+cwTeXYen"/>
              </a:rPr>
              <a:t>資工四</a:t>
            </a:r>
            <a:r>
              <a:rPr dirty="0" sz="2550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B</a:t>
            </a:r>
            <a:r>
              <a:rPr dirty="0" sz="2550" spc="-18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 </a:t>
            </a:r>
            <a:r>
              <a:rPr dirty="0" sz="2550" spc="-18">
                <a:solidFill>
                  <a:srgbClr val="000000"/>
                </a:solidFill>
                <a:latin typeface="MGMNVJ+cwTeXYen"/>
                <a:cs typeface="MGMNVJ+cwTeXYen"/>
              </a:rPr>
              <a:t>劉安柏</a:t>
            </a:r>
            <a:r>
              <a:rPr dirty="0" sz="2550" spc="-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50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411147209</a:t>
            </a:r>
          </a:p>
          <a:p>
            <a:pPr marL="0" marR="0">
              <a:lnSpc>
                <a:spcPts val="3230"/>
              </a:lnSpc>
              <a:spcBef>
                <a:spcPts val="311"/>
              </a:spcBef>
              <a:spcAft>
                <a:spcPts val="0"/>
              </a:spcAft>
            </a:pPr>
            <a:r>
              <a:rPr dirty="0" sz="2550" spc="-21">
                <a:solidFill>
                  <a:srgbClr val="000000"/>
                </a:solidFill>
                <a:latin typeface="MGMNVJ+cwTeXYen"/>
                <a:cs typeface="MGMNVJ+cwTeXYen"/>
              </a:rPr>
              <a:t>資工四</a:t>
            </a:r>
            <a:r>
              <a:rPr dirty="0" sz="2550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B</a:t>
            </a:r>
            <a:r>
              <a:rPr dirty="0" sz="2550" spc="-18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 </a:t>
            </a:r>
            <a:r>
              <a:rPr dirty="0" sz="2550" spc="-18">
                <a:solidFill>
                  <a:srgbClr val="000000"/>
                </a:solidFill>
                <a:latin typeface="MGMNVJ+cwTeXYen"/>
                <a:cs typeface="MGMNVJ+cwTeXYen"/>
              </a:rPr>
              <a:t>黃麒元</a:t>
            </a:r>
            <a:r>
              <a:rPr dirty="0" sz="2550" spc="-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550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411147720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30532" y="6098921"/>
            <a:ext cx="3990061" cy="922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40"/>
              </a:lnSpc>
              <a:spcBef>
                <a:spcPts val="0"/>
              </a:spcBef>
              <a:spcAft>
                <a:spcPts val="0"/>
              </a:spcAft>
            </a:pPr>
            <a:r>
              <a:rPr dirty="0" sz="2950" spc="-15">
                <a:solidFill>
                  <a:srgbClr val="000000"/>
                </a:solidFill>
                <a:latin typeface="MGMNVJ+cwTeXYen"/>
                <a:cs typeface="MGMNVJ+cwTeXYen"/>
              </a:rPr>
              <a:t>指導教授：翁永昌教授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72473" y="1872795"/>
            <a:ext cx="10595596" cy="1816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81"/>
              </a:lnSpc>
              <a:spcBef>
                <a:spcPts val="0"/>
              </a:spcBef>
              <a:spcAft>
                <a:spcPts val="0"/>
              </a:spcAft>
            </a:pPr>
            <a:r>
              <a:rPr dirty="0" sz="515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Python</a:t>
            </a:r>
            <a:r>
              <a:rPr dirty="0" sz="5150">
                <a:solidFill>
                  <a:srgbClr val="424242"/>
                </a:solidFill>
                <a:latin typeface="NHUBPC+MS-Gothic"/>
                <a:cs typeface="NHUBPC+MS-Gothic"/>
              </a:rPr>
              <a:t>：系統整合與主程式開發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2640" y="3160506"/>
            <a:ext cx="7864321" cy="1250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2601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本系統以</a:t>
            </a:r>
            <a:r>
              <a:rPr dirty="0" sz="2350" spc="-101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 spc="10">
                <a:solidFill>
                  <a:srgbClr val="424242"/>
                </a:solidFill>
                <a:latin typeface="FTFWKC+Dosis-Regular"/>
                <a:cs typeface="FTFWKC+Dosis-Regular"/>
              </a:rPr>
              <a:t>Python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為主要開發語言，</a:t>
            </a:r>
          </a:p>
          <a:p>
            <a:pPr marL="0" marR="0">
              <a:lnSpc>
                <a:spcPts val="2998"/>
              </a:lnSpc>
              <a:spcBef>
                <a:spcPts val="322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能快速整合</a:t>
            </a:r>
            <a:r>
              <a:rPr dirty="0" sz="2350" spc="-98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TensorFlow</a:t>
            </a:r>
            <a:r>
              <a:rPr dirty="0" sz="2350" spc="25">
                <a:solidFill>
                  <a:srgbClr val="424242"/>
                </a:solidFill>
                <a:latin typeface="NHUBPC+MS-Gothic"/>
                <a:cs typeface="NHUBPC+MS-Gothic"/>
              </a:rPr>
              <a:t>、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OpenCV</a:t>
            </a:r>
            <a:r>
              <a:rPr dirty="0" sz="2350" spc="25">
                <a:solidFill>
                  <a:srgbClr val="424242"/>
                </a:solidFill>
                <a:latin typeface="NHUBPC+MS-Gothic"/>
                <a:cs typeface="NHUBPC+MS-Gothic"/>
              </a:rPr>
              <a:t>、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MediaPipe</a:t>
            </a:r>
            <a:r>
              <a:rPr dirty="0" sz="2350" spc="-21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等模組，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35552" y="4054536"/>
            <a:ext cx="7275043" cy="748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有效完成影像擷取、特徵提取與情緒分類流程。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47607" y="6983578"/>
            <a:ext cx="1661049" cy="7513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9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 spc="-10" b="1">
                <a:solidFill>
                  <a:srgbClr val="424242"/>
                </a:solidFill>
                <a:latin typeface="FOBHBB+Dosis-Bold"/>
                <a:cs typeface="FOBHBB+Dosis-Bold"/>
              </a:rPr>
              <a:t>C++</a:t>
            </a:r>
            <a:r>
              <a:rPr dirty="0" sz="2150" spc="-23" b="1">
                <a:solidFill>
                  <a:srgbClr val="424242"/>
                </a:solidFill>
                <a:latin typeface="FOBHBB+Dosis-Bold"/>
                <a:cs typeface="FOBHBB+Dosis-Bold"/>
              </a:rPr>
              <a:t> </a:t>
            </a:r>
            <a:r>
              <a:rPr dirty="0" sz="2150" spc="-21">
                <a:solidFill>
                  <a:srgbClr val="424242"/>
                </a:solidFill>
                <a:latin typeface="PCWJHQ+MS-Gothic,Bold"/>
                <a:cs typeface="PCWJHQ+MS-Gothic,Bold"/>
              </a:rPr>
              <a:t>的限制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361166" y="7088371"/>
            <a:ext cx="2023026" cy="7513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91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 b="1">
                <a:solidFill>
                  <a:srgbClr val="424242"/>
                </a:solidFill>
                <a:latin typeface="FOBHBB+Dosis-Bold"/>
                <a:cs typeface="FOBHBB+Dosis-Bold"/>
              </a:rPr>
              <a:t>Python</a:t>
            </a:r>
            <a:r>
              <a:rPr dirty="0" sz="2150" spc="-21">
                <a:solidFill>
                  <a:srgbClr val="424242"/>
                </a:solidFill>
                <a:latin typeface="PCWJHQ+MS-Gothic,Bold"/>
                <a:cs typeface="PCWJHQ+MS-Gothic,Bold"/>
              </a:rPr>
              <a:t>的優勢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74051" y="7407488"/>
            <a:ext cx="7002043" cy="1454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 spc="-14">
                <a:solidFill>
                  <a:srgbClr val="424242"/>
                </a:solidFill>
                <a:latin typeface="SWPCLL+SegoeUIEmoji"/>
                <a:cs typeface="SWPCLL+SegoeUIEmoji"/>
              </a:rPr>
              <a:t>⚙️</a:t>
            </a:r>
            <a:r>
              <a:rPr dirty="0" sz="2150" spc="-21">
                <a:solidFill>
                  <a:srgbClr val="424242"/>
                </a:solidFill>
                <a:latin typeface="NHUBPC+MS-Gothic"/>
                <a:cs typeface="NHUBPC+MS-Gothic"/>
              </a:rPr>
              <a:t>編譯時間長、開發流程複雜</a:t>
            </a:r>
          </a:p>
          <a:p>
            <a:pPr marL="0" marR="0">
              <a:lnSpc>
                <a:spcPts val="2691"/>
              </a:lnSpc>
              <a:spcBef>
                <a:spcPts val="356"/>
              </a:spcBef>
              <a:spcAft>
                <a:spcPts val="0"/>
              </a:spcAft>
            </a:pPr>
            <a:r>
              <a:rPr dirty="0" sz="2150">
                <a:solidFill>
                  <a:srgbClr val="424242"/>
                </a:solidFill>
                <a:latin typeface="BMROQR+SegoeUISymbol"/>
                <a:cs typeface="BMROQR+SegoeUISymbol"/>
              </a:rPr>
              <a:t>ꢆ</a:t>
            </a:r>
            <a:r>
              <a:rPr dirty="0" sz="2150" spc="-138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150" spc="-25">
                <a:solidFill>
                  <a:srgbClr val="424242"/>
                </a:solidFill>
                <a:latin typeface="NHUBPC+MS-Gothic"/>
                <a:cs typeface="NHUBPC+MS-Gothic"/>
              </a:rPr>
              <a:t>套件整合度低（</a:t>
            </a:r>
            <a:r>
              <a:rPr dirty="0" sz="2150">
                <a:solidFill>
                  <a:srgbClr val="424242"/>
                </a:solidFill>
                <a:latin typeface="FTFWKC+Dosis-Regular"/>
                <a:cs typeface="FTFWKC+Dosis-Regular"/>
              </a:rPr>
              <a:t>TensorFlow</a:t>
            </a:r>
            <a:r>
              <a:rPr dirty="0" sz="21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150">
                <a:solidFill>
                  <a:srgbClr val="424242"/>
                </a:solidFill>
                <a:latin typeface="FTFWKC+Dosis-Regular"/>
                <a:cs typeface="FTFWKC+Dosis-Regular"/>
              </a:rPr>
              <a:t>/</a:t>
            </a:r>
            <a:r>
              <a:rPr dirty="0" sz="2150" spc="-14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150">
                <a:solidFill>
                  <a:srgbClr val="424242"/>
                </a:solidFill>
                <a:latin typeface="FTFWKC+Dosis-Regular"/>
                <a:cs typeface="FTFWKC+Dosis-Regular"/>
              </a:rPr>
              <a:t>MediaPipe</a:t>
            </a:r>
            <a:r>
              <a:rPr dirty="0" sz="2150" spc="-21">
                <a:solidFill>
                  <a:srgbClr val="424242"/>
                </a:solidFill>
                <a:latin typeface="NHUBPC+MS-Gothic"/>
                <a:cs typeface="NHUBPC+MS-Gothic"/>
              </a:rPr>
              <a:t>不易連結）</a:t>
            </a:r>
          </a:p>
          <a:p>
            <a:pPr marL="0" marR="0">
              <a:lnSpc>
                <a:spcPts val="2218"/>
              </a:lnSpc>
              <a:spcBef>
                <a:spcPts val="600"/>
              </a:spcBef>
              <a:spcAft>
                <a:spcPts val="0"/>
              </a:spcAft>
            </a:pPr>
            <a:r>
              <a:rPr dirty="0" sz="2150">
                <a:solidFill>
                  <a:srgbClr val="424242"/>
                </a:solidFill>
                <a:latin typeface="SWPCLL+SegoeUIEmoji"/>
                <a:cs typeface="SWPCLL+SegoeUIEmoji"/>
              </a:rPr>
              <a:t>ꢁ</a:t>
            </a:r>
            <a:r>
              <a:rPr dirty="0" sz="2150" spc="-14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150" spc="-21">
                <a:solidFill>
                  <a:srgbClr val="424242"/>
                </a:solidFill>
                <a:latin typeface="NHUBPC+MS-Gothic"/>
                <a:cs typeface="NHUBPC+MS-Gothic"/>
              </a:rPr>
              <a:t>適合最終高效能部署階段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88649" y="7512027"/>
            <a:ext cx="7419277" cy="1453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1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424242"/>
                </a:solidFill>
                <a:latin typeface="NOINIR+YuGothicUI-Semilight"/>
                <a:cs typeface="NOINIR+YuGothicUI-Semilight"/>
              </a:rPr>
              <a:t>ꢀ</a:t>
            </a:r>
            <a:r>
              <a:rPr dirty="0" sz="2150" spc="-114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150" spc="-21">
                <a:solidFill>
                  <a:srgbClr val="424242"/>
                </a:solidFill>
                <a:latin typeface="NHUBPC+MS-Gothic"/>
                <a:cs typeface="NHUBPC+MS-Gothic"/>
              </a:rPr>
              <a:t>語法簡潔，開發速度快</a:t>
            </a:r>
          </a:p>
          <a:p>
            <a:pPr marL="0" marR="0">
              <a:lnSpc>
                <a:spcPts val="2691"/>
              </a:lnSpc>
              <a:spcBef>
                <a:spcPts val="354"/>
              </a:spcBef>
              <a:spcAft>
                <a:spcPts val="0"/>
              </a:spcAft>
            </a:pPr>
            <a:r>
              <a:rPr dirty="0" sz="2150">
                <a:solidFill>
                  <a:srgbClr val="424242"/>
                </a:solidFill>
                <a:latin typeface="BMROQR+SegoeUISymbol"/>
                <a:cs typeface="BMROQR+SegoeUISymbol"/>
              </a:rPr>
              <a:t>ꢇ</a:t>
            </a:r>
            <a:r>
              <a:rPr dirty="0" sz="2150" spc="-138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150" spc="-21">
                <a:solidFill>
                  <a:srgbClr val="424242"/>
                </a:solidFill>
                <a:latin typeface="NHUBPC+MS-Gothic"/>
                <a:cs typeface="NHUBPC+MS-Gothic"/>
              </a:rPr>
              <a:t>可整合多種</a:t>
            </a:r>
            <a:r>
              <a:rPr dirty="0" sz="2150" spc="-132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150" spc="-11">
                <a:solidFill>
                  <a:srgbClr val="424242"/>
                </a:solidFill>
                <a:latin typeface="FTFWKC+Dosis-Regular"/>
                <a:cs typeface="FTFWKC+Dosis-Regular"/>
              </a:rPr>
              <a:t>AI</a:t>
            </a:r>
            <a:r>
              <a:rPr dirty="0" sz="21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150" spc="-25">
                <a:solidFill>
                  <a:srgbClr val="424242"/>
                </a:solidFill>
                <a:latin typeface="NHUBPC+MS-Gothic"/>
                <a:cs typeface="NHUBPC+MS-Gothic"/>
              </a:rPr>
              <a:t>函式庫（</a:t>
            </a:r>
            <a:r>
              <a:rPr dirty="0" sz="2150">
                <a:solidFill>
                  <a:srgbClr val="424242"/>
                </a:solidFill>
                <a:latin typeface="FTFWKC+Dosis-Regular"/>
                <a:cs typeface="FTFWKC+Dosis-Regular"/>
              </a:rPr>
              <a:t>TensorFlow</a:t>
            </a:r>
            <a:r>
              <a:rPr dirty="0" sz="2150" spc="-25">
                <a:solidFill>
                  <a:srgbClr val="424242"/>
                </a:solidFill>
                <a:latin typeface="NHUBPC+MS-Gothic"/>
                <a:cs typeface="NHUBPC+MS-Gothic"/>
              </a:rPr>
              <a:t>、</a:t>
            </a:r>
            <a:r>
              <a:rPr dirty="0" sz="2150" spc="-11">
                <a:solidFill>
                  <a:srgbClr val="424242"/>
                </a:solidFill>
                <a:latin typeface="FTFWKC+Dosis-Regular"/>
                <a:cs typeface="FTFWKC+Dosis-Regular"/>
              </a:rPr>
              <a:t>Keras</a:t>
            </a:r>
            <a:r>
              <a:rPr dirty="0" sz="2150" spc="-25">
                <a:solidFill>
                  <a:srgbClr val="424242"/>
                </a:solidFill>
                <a:latin typeface="NHUBPC+MS-Gothic"/>
                <a:cs typeface="NHUBPC+MS-Gothic"/>
              </a:rPr>
              <a:t>、</a:t>
            </a:r>
            <a:r>
              <a:rPr dirty="0" sz="2150" spc="-18">
                <a:solidFill>
                  <a:srgbClr val="424242"/>
                </a:solidFill>
                <a:latin typeface="FTFWKC+Dosis-Regular"/>
                <a:cs typeface="FTFWKC+Dosis-Regular"/>
              </a:rPr>
              <a:t>OpenCV</a:t>
            </a:r>
            <a:r>
              <a:rPr dirty="0" sz="2150">
                <a:solidFill>
                  <a:srgbClr val="424242"/>
                </a:solidFill>
                <a:latin typeface="NHUBPC+MS-Gothic"/>
                <a:cs typeface="NHUBPC+MS-Gothic"/>
              </a:rPr>
              <a:t>）</a:t>
            </a:r>
          </a:p>
          <a:p>
            <a:pPr marL="0" marR="0">
              <a:lnSpc>
                <a:spcPts val="2218"/>
              </a:lnSpc>
              <a:spcBef>
                <a:spcPts val="644"/>
              </a:spcBef>
              <a:spcAft>
                <a:spcPts val="0"/>
              </a:spcAft>
            </a:pPr>
            <a:r>
              <a:rPr dirty="0" sz="2150">
                <a:solidFill>
                  <a:srgbClr val="424242"/>
                </a:solidFill>
                <a:latin typeface="BMROQR+SegoeUISymbol"/>
                <a:cs typeface="BMROQR+SegoeUISymbol"/>
              </a:rPr>
              <a:t>ꢈ</a:t>
            </a:r>
            <a:r>
              <a:rPr dirty="0" sz="2150" spc="-138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150" spc="-21">
                <a:solidFill>
                  <a:srgbClr val="424242"/>
                </a:solidFill>
                <a:latin typeface="NHUBPC+MS-Gothic"/>
                <a:cs typeface="NHUBPC+MS-Gothic"/>
              </a:rPr>
              <a:t>社群龐大、教學資源豐富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77419" y="2101600"/>
            <a:ext cx="5106131" cy="246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NHUBPC+MS-Gothic"/>
                <a:cs typeface="NHUBPC+MS-Gothic"/>
              </a:rPr>
              <a:t>程式</a:t>
            </a:r>
            <a:r>
              <a:rPr dirty="0" sz="7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Demo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43462" y="2487491"/>
            <a:ext cx="4381500" cy="272643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雖然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在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大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表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情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的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徵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測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是</a:t>
            </a:r>
          </a:p>
          <a:p>
            <a:pPr marL="66702" marR="0">
              <a:lnSpc>
                <a:spcPts val="8400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細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微的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變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化判定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為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sad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5882" y="3020891"/>
            <a:ext cx="5226935" cy="1659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568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happy，但</a:t>
            </a:r>
            <a:r>
              <a:rPr dirty="0" sz="3000" spc="451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因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為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一</a:t>
            </a:r>
            <a:r>
              <a:rPr dirty="0" sz="3000" spc="45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3000">
                <a:solidFill>
                  <a:srgbClr val="424242"/>
                </a:solidFill>
                <a:latin typeface="NUVIHV+NotoSansTC-Regular"/>
                <a:cs typeface="NUVIHV+NotoSansTC-Regular"/>
              </a:rPr>
              <a:t>些臉部上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75452" y="5842705"/>
            <a:ext cx="3928415" cy="1880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以</a:t>
            </a:r>
            <a:r>
              <a:rPr dirty="0" sz="3400" spc="5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大</a:t>
            </a:r>
            <a:r>
              <a:rPr dirty="0" sz="3400" spc="5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表</a:t>
            </a:r>
            <a:r>
              <a:rPr dirty="0" sz="3400" spc="5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情</a:t>
            </a:r>
            <a:r>
              <a:rPr dirty="0" sz="3400" spc="5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偵</a:t>
            </a:r>
            <a:r>
              <a:rPr dirty="0" sz="3400" spc="5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測</a:t>
            </a:r>
            <a:r>
              <a:rPr dirty="0" sz="3400" spc="5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來</a:t>
            </a:r>
            <a:r>
              <a:rPr dirty="0" sz="3400" spc="509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說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696141" y="6447098"/>
            <a:ext cx="3260997" cy="188055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9707"/>
              </a:lnSpc>
              <a:spcBef>
                <a:spcPts val="0"/>
              </a:spcBef>
              <a:spcAft>
                <a:spcPts val="0"/>
              </a:spcAft>
            </a:pP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現在</a:t>
            </a:r>
            <a:r>
              <a:rPr dirty="0" sz="3400" spc="5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為</a:t>
            </a:r>
            <a:r>
              <a:rPr dirty="0" sz="3400" spc="51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400">
                <a:solidFill>
                  <a:srgbClr val="000000"/>
                </a:solidFill>
                <a:latin typeface="NUVIHV+NotoSansTC-Regular"/>
                <a:cs typeface="NUVIHV+NotoSansTC-Regular"/>
              </a:rPr>
              <a:t>Happy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106667" y="1766727"/>
            <a:ext cx="6667500" cy="1587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000"/>
              </a:lnSpc>
              <a:spcBef>
                <a:spcPts val="0"/>
              </a:spcBef>
              <a:spcAft>
                <a:spcPts val="0"/>
              </a:spcAft>
            </a:pPr>
            <a:r>
              <a:rPr dirty="0" sz="5000">
                <a:solidFill>
                  <a:srgbClr val="424242"/>
                </a:solidFill>
                <a:latin typeface="NHUBPC+MS-Gothic"/>
                <a:cs typeface="NHUBPC+MS-Gothic"/>
              </a:rPr>
              <a:t>實驗結果與效能分析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99309" y="2690259"/>
            <a:ext cx="7108222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424242"/>
                </a:solidFill>
                <a:latin typeface="NHUBPC+MS-Gothic"/>
                <a:cs typeface="NHUBPC+MS-Gothic"/>
              </a:rPr>
              <a:t>以</a:t>
            </a:r>
            <a:r>
              <a:rPr dirty="0" sz="2350" spc="-88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 spc="10">
                <a:solidFill>
                  <a:srgbClr val="424242"/>
                </a:solidFill>
                <a:latin typeface="FTFWKC+Dosis-Regular"/>
                <a:cs typeface="FTFWKC+Dosis-Regular"/>
              </a:rPr>
              <a:t>Loss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10">
                <a:solidFill>
                  <a:srgbClr val="424242"/>
                </a:solidFill>
                <a:latin typeface="FTFWKC+Dosis-Regular"/>
                <a:cs typeface="FTFWKC+Dosis-Regular"/>
              </a:rPr>
              <a:t>Curve</a:t>
            </a:r>
            <a:r>
              <a:rPr dirty="0" sz="2350" spc="-23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與準確率呈現模型訓練過程與表現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8719" y="3861586"/>
            <a:ext cx="2255139" cy="748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PCWJHQ+MS-Gothic,Bold"/>
                <a:cs typeface="PCWJHQ+MS-Gothic,Bold"/>
              </a:rPr>
              <a:t>初期訓練階段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876627" y="3861586"/>
            <a:ext cx="2255139" cy="748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PCWJHQ+MS-Gothic,Bold"/>
                <a:cs typeface="PCWJHQ+MS-Gothic,Bold"/>
              </a:rPr>
              <a:t>中期訓練階段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933859" y="3861586"/>
            <a:ext cx="2255139" cy="748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PCWJHQ+MS-Gothic,Bold"/>
                <a:cs typeface="PCWJHQ+MS-Gothic,Bold"/>
              </a:rPr>
              <a:t>最終收斂結果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55709" y="7988178"/>
            <a:ext cx="9221321" cy="1250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5">
                <a:solidFill>
                  <a:srgbClr val="424242"/>
                </a:solidFill>
                <a:latin typeface="NHUBPC+MS-Gothic"/>
                <a:cs typeface="NHUBPC+MS-Gothic"/>
              </a:rPr>
              <a:t>最終模型中，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Train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Loss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下降至</a:t>
            </a:r>
            <a:r>
              <a:rPr dirty="0" sz="2350" spc="-104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0.3</a:t>
            </a:r>
            <a:r>
              <a:rPr dirty="0" sz="2350" spc="-25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左右，</a:t>
            </a:r>
          </a:p>
          <a:p>
            <a:pPr marL="60325" marR="0">
              <a:lnSpc>
                <a:spcPts val="2998"/>
              </a:lnSpc>
              <a:spcBef>
                <a:spcPts val="322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驗證</a:t>
            </a:r>
            <a:r>
              <a:rPr dirty="0" sz="2350" spc="-107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 spc="10">
                <a:solidFill>
                  <a:srgbClr val="424242"/>
                </a:solidFill>
                <a:latin typeface="FTFWKC+Dosis-Regular"/>
                <a:cs typeface="FTFWKC+Dosis-Regular"/>
              </a:rPr>
              <a:t>Loss</a:t>
            </a:r>
            <a:r>
              <a:rPr dirty="0" sz="2350" spc="-29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維持在</a:t>
            </a:r>
            <a:r>
              <a:rPr dirty="0" sz="2350" spc="-104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1.0</a:t>
            </a:r>
            <a:r>
              <a:rPr dirty="0" sz="2350" spc="-17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附近，顯示模型已收斂並具備辨識能力。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816034" y="8882208"/>
            <a:ext cx="7967903" cy="748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雖然仍有輕微過擬合，但整體準確率已達預期目標。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418468" y="1016164"/>
            <a:ext cx="9333357" cy="2222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NHUBPC+MS-Gothic"/>
                <a:cs typeface="NHUBPC+MS-Gothic"/>
              </a:rPr>
              <a:t>成本分析與工作分配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82960" y="1720689"/>
            <a:ext cx="2992183" cy="903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303030"/>
                </a:solidFill>
                <a:latin typeface="NHUBPC+MS-Gothic"/>
                <a:cs typeface="NHUBPC+MS-Gothic"/>
              </a:rPr>
              <a:t>資料庫收集</a:t>
            </a:r>
            <a:r>
              <a:rPr dirty="0" sz="2600">
                <a:solidFill>
                  <a:srgbClr val="303030"/>
                </a:solidFill>
                <a:latin typeface="JJGCEM+LazydogRegular"/>
                <a:cs typeface="JJGCEM+LazydogRegular"/>
              </a:rPr>
              <a:t>-</a:t>
            </a:r>
            <a:r>
              <a:rPr dirty="0" sz="2600">
                <a:solidFill>
                  <a:srgbClr val="303030"/>
                </a:solidFill>
                <a:latin typeface="NHUBPC+MS-Gothic"/>
                <a:cs typeface="NHUBPC+MS-Gothic"/>
              </a:rPr>
              <a:t>問題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97384" y="2070452"/>
            <a:ext cx="5777865" cy="3093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NHUBPC+MS-Gothic"/>
                <a:cs typeface="NHUBPC+MS-Gothic"/>
              </a:rPr>
              <a:t>遇到問題</a:t>
            </a:r>
          </a:p>
          <a:p>
            <a:pPr marL="0" marR="0">
              <a:lnSpc>
                <a:spcPts val="685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NHUBPC+MS-Gothic"/>
                <a:cs typeface="NHUBPC+MS-Gothic"/>
              </a:rPr>
              <a:t>與解決辦法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517560" y="2246413"/>
            <a:ext cx="2311260" cy="68714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01.</a:t>
            </a:r>
          </a:p>
          <a:p>
            <a:pPr marL="0" marR="0">
              <a:lnSpc>
                <a:spcPts val="8937"/>
              </a:lnSpc>
              <a:spcBef>
                <a:spcPts val="2578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02.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58263" y="2759708"/>
            <a:ext cx="6102114" cy="19720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我們在收集要訓練的資料時，有透過網路上</a:t>
            </a:r>
          </a:p>
          <a:p>
            <a:pPr marL="0" marR="0">
              <a:lnSpc>
                <a:spcPts val="2722"/>
              </a:lnSpc>
              <a:spcBef>
                <a:spcPts val="77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JJGCEM+LazydogRegular"/>
                <a:cs typeface="JJGCEM+LazydogRegular"/>
              </a:rPr>
              <a:t>(youtube</a:t>
            </a: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、</a:t>
            </a:r>
            <a:r>
              <a:rPr dirty="0" sz="2200">
                <a:solidFill>
                  <a:srgbClr val="303030"/>
                </a:solidFill>
                <a:latin typeface="JJGCEM+LazydogRegular"/>
                <a:cs typeface="JJGCEM+LazydogRegular"/>
              </a:rPr>
              <a:t>google</a:t>
            </a: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等方式</a:t>
            </a:r>
            <a:r>
              <a:rPr dirty="0" sz="2200">
                <a:solidFill>
                  <a:srgbClr val="303030"/>
                </a:solidFill>
                <a:latin typeface="JJGCEM+LazydogRegular"/>
                <a:cs typeface="JJGCEM+LazydogRegular"/>
              </a:rPr>
              <a:t>)</a:t>
            </a: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去進行收集，</a:t>
            </a:r>
          </a:p>
          <a:p>
            <a:pPr marL="0" marR="0">
              <a:lnSpc>
                <a:spcPts val="2199"/>
              </a:lnSpc>
              <a:spcBef>
                <a:spcPts val="993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但在收集的過程中並不是很順利，因為網路</a:t>
            </a:r>
          </a:p>
          <a:p>
            <a:pPr marL="0" marR="0">
              <a:lnSpc>
                <a:spcPts val="2199"/>
              </a:lnSpc>
              <a:spcBef>
                <a:spcPts val="1144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上可用的資源除非去申請否則相當的少。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924382" y="5745464"/>
            <a:ext cx="2805811" cy="825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303030"/>
                </a:solidFill>
                <a:latin typeface="NHUBPC+MS-Gothic"/>
                <a:cs typeface="NHUBPC+MS-Gothic"/>
              </a:rPr>
              <a:t>模組版本不相同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70407" y="5689476"/>
            <a:ext cx="4389751" cy="9039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217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303030"/>
                </a:solidFill>
                <a:latin typeface="NHUBPC+MS-Gothic"/>
                <a:cs typeface="NHUBPC+MS-Gothic"/>
              </a:rPr>
              <a:t>資料庫收集</a:t>
            </a:r>
            <a:r>
              <a:rPr dirty="0" sz="2600">
                <a:solidFill>
                  <a:srgbClr val="303030"/>
                </a:solidFill>
                <a:latin typeface="JJGCEM+LazydogRegular"/>
                <a:cs typeface="JJGCEM+LazydogRegular"/>
              </a:rPr>
              <a:t>-</a:t>
            </a:r>
            <a:r>
              <a:rPr dirty="0" sz="2600">
                <a:solidFill>
                  <a:srgbClr val="303030"/>
                </a:solidFill>
                <a:latin typeface="NHUBPC+MS-Gothic"/>
                <a:cs typeface="NHUBPC+MS-Gothic"/>
              </a:rPr>
              <a:t>嘗試解決辦法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01150" y="6649277"/>
            <a:ext cx="2341482" cy="2468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937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03.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40061" y="6728494"/>
            <a:ext cx="6423278" cy="11229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我們在初期開始製作時，因為大家所下載的版</a:t>
            </a:r>
          </a:p>
          <a:p>
            <a:pPr marL="0" marR="0">
              <a:lnSpc>
                <a:spcPts val="2199"/>
              </a:lnSpc>
              <a:spcBef>
                <a:spcPts val="1144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本不相同，導致沒辦法將其合併。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853956" y="6728494"/>
            <a:ext cx="5968626" cy="197205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我們在第一次口試的時候，教授有推薦給</a:t>
            </a:r>
          </a:p>
          <a:p>
            <a:pPr marL="0" marR="0">
              <a:lnSpc>
                <a:spcPts val="2722"/>
              </a:lnSpc>
              <a:spcBef>
                <a:spcPts val="771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我們使用</a:t>
            </a:r>
            <a:r>
              <a:rPr dirty="0" sz="2200">
                <a:solidFill>
                  <a:srgbClr val="303030"/>
                </a:solidFill>
                <a:latin typeface="JJGCEM+LazydogRegular"/>
                <a:cs typeface="JJGCEM+LazydogRegular"/>
              </a:rPr>
              <a:t>8</a:t>
            </a: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點檔相關影片片段去進行擷取，</a:t>
            </a:r>
          </a:p>
          <a:p>
            <a:pPr marL="0" marR="0">
              <a:lnSpc>
                <a:spcPts val="2722"/>
              </a:lnSpc>
              <a:spcBef>
                <a:spcPts val="62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但我們後來發現</a:t>
            </a:r>
            <a:r>
              <a:rPr dirty="0" sz="2200">
                <a:solidFill>
                  <a:srgbClr val="303030"/>
                </a:solidFill>
                <a:latin typeface="JJGCEM+LazydogRegular"/>
                <a:cs typeface="JJGCEM+LazydogRegular"/>
              </a:rPr>
              <a:t>8</a:t>
            </a: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點檔</a:t>
            </a:r>
            <a:r>
              <a:rPr dirty="0" sz="2200">
                <a:solidFill>
                  <a:srgbClr val="303030"/>
                </a:solidFill>
                <a:latin typeface="Gulim"/>
                <a:cs typeface="Gulim"/>
              </a:rPr>
              <a:t>內</a:t>
            </a: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容表情較為巨大且</a:t>
            </a:r>
          </a:p>
          <a:p>
            <a:pPr marL="0" marR="0">
              <a:lnSpc>
                <a:spcPts val="2199"/>
              </a:lnSpc>
              <a:spcBef>
                <a:spcPts val="993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並非反射動作，所以較難去進行訓練。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40061" y="7598140"/>
            <a:ext cx="1815591" cy="825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303030"/>
                </a:solidFill>
                <a:latin typeface="NHUBPC+MS-Gothic"/>
                <a:cs typeface="NHUBPC+MS-Gothic"/>
              </a:rPr>
              <a:t>解決辦法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240061" y="8079393"/>
            <a:ext cx="6423278" cy="698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我們先統一使用一個固定版本後去進行製作。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95296" y="1059621"/>
            <a:ext cx="5587492" cy="25398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7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8000">
                <a:solidFill>
                  <a:srgbClr val="424242"/>
                </a:solidFill>
                <a:latin typeface="NHUBPC+MS-Gothic"/>
                <a:cs typeface="NHUBPC+MS-Gothic"/>
              </a:rPr>
              <a:t>未來應用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51491" y="3220894"/>
            <a:ext cx="2750375" cy="813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3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424242"/>
                </a:solidFill>
                <a:latin typeface="BMROQR+SegoeUISymbol"/>
                <a:cs typeface="BMROQR+SegoeUISymbol"/>
              </a:rPr>
              <a:t>ꢉ</a:t>
            </a:r>
            <a:r>
              <a:rPr dirty="0" sz="2500" spc="134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424242"/>
                </a:solidFill>
                <a:latin typeface="NHUBPC+MS-Gothic"/>
                <a:cs typeface="NHUBPC+MS-Gothic"/>
              </a:rPr>
              <a:t>線上會議分析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71799" y="3230482"/>
            <a:ext cx="2380488" cy="7936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424242"/>
                </a:solidFill>
                <a:latin typeface="NHUBPC+MS-Gothic"/>
                <a:cs typeface="NHUBPC+MS-Gothic"/>
              </a:rPr>
              <a:t>醫療情緒輔助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3693" y="4183375"/>
            <a:ext cx="9110013" cy="1327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5093" marR="0">
              <a:lnSpc>
                <a:spcPts val="25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424242"/>
                </a:solidFill>
                <a:latin typeface="NHUBPC+MS-Gothic"/>
                <a:cs typeface="NHUBPC+MS-Gothic"/>
              </a:rPr>
              <a:t>應用於線上會議平台，分析與會者的即時表情變化，</a:t>
            </a:r>
          </a:p>
          <a:p>
            <a:pPr marL="0" marR="0">
              <a:lnSpc>
                <a:spcPts val="2599"/>
              </a:lnSpc>
              <a:spcBef>
                <a:spcPts val="1302"/>
              </a:spcBef>
              <a:spcAft>
                <a:spcPts val="0"/>
              </a:spcAft>
            </a:pPr>
            <a:r>
              <a:rPr dirty="0" sz="2600">
                <a:solidFill>
                  <a:srgbClr val="424242"/>
                </a:solidFill>
                <a:latin typeface="NHUBPC+MS-Gothic"/>
                <a:cs typeface="NHUBPC+MS-Gothic"/>
              </a:rPr>
              <a:t>協助主講者了解觀眾反應與討論氛圍，提升溝通效率。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387399" y="4183375"/>
            <a:ext cx="7212094" cy="825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424242"/>
                </a:solidFill>
                <a:latin typeface="NHUBPC+MS-Gothic"/>
                <a:cs typeface="NHUBPC+MS-Gothic"/>
              </a:rPr>
              <a:t>協助心理醫師或治療師偵測患者真實情緒，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107205" y="4685152"/>
            <a:ext cx="7971261" cy="825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424242"/>
                </a:solidFill>
                <a:latin typeface="NHUBPC+MS-Gothic"/>
                <a:cs typeface="NHUBPC+MS-Gothic"/>
              </a:rPr>
              <a:t>輔助憂鬱症、焦慮症等情緒疾病的診斷與追蹤。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51491" y="6000092"/>
            <a:ext cx="2750375" cy="813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3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424242"/>
                </a:solidFill>
                <a:latin typeface="BMROQR+SegoeUISymbol"/>
                <a:cs typeface="BMROQR+SegoeUISymbol"/>
              </a:rPr>
              <a:t>ꢉ</a:t>
            </a:r>
            <a:r>
              <a:rPr dirty="0" sz="2500" spc="134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424242"/>
                </a:solidFill>
                <a:latin typeface="NHUBPC+MS-Gothic"/>
                <a:cs typeface="NHUBPC+MS-Gothic"/>
              </a:rPr>
              <a:t>疲勞駕駛偵測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386853" y="6000092"/>
            <a:ext cx="2750374" cy="81376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03"/>
              </a:lnSpc>
              <a:spcBef>
                <a:spcPts val="0"/>
              </a:spcBef>
              <a:spcAft>
                <a:spcPts val="0"/>
              </a:spcAft>
            </a:pPr>
            <a:r>
              <a:rPr dirty="0" sz="2500">
                <a:solidFill>
                  <a:srgbClr val="424242"/>
                </a:solidFill>
                <a:latin typeface="BMROQR+SegoeUISymbol"/>
                <a:cs typeface="BMROQR+SegoeUISymbol"/>
              </a:rPr>
              <a:t>ꢉ</a:t>
            </a:r>
            <a:r>
              <a:rPr dirty="0" sz="2500" spc="134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500">
                <a:solidFill>
                  <a:srgbClr val="424242"/>
                </a:solidFill>
                <a:latin typeface="NHUBPC+MS-Gothic"/>
                <a:cs typeface="NHUBPC+MS-Gothic"/>
              </a:rPr>
              <a:t>疲勞駕駛偵測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3836" y="6808839"/>
            <a:ext cx="8028769" cy="1327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424242"/>
                </a:solidFill>
                <a:latin typeface="NHUBPC+MS-Gothic"/>
                <a:cs typeface="NHUBPC+MS-Gothic"/>
              </a:rPr>
              <a:t>透過連續影像偵測駕駛者的專注度與疲勞程度，</a:t>
            </a:r>
          </a:p>
          <a:p>
            <a:pPr marL="50006" marR="0">
              <a:lnSpc>
                <a:spcPts val="2599"/>
              </a:lnSpc>
              <a:spcBef>
                <a:spcPts val="1302"/>
              </a:spcBef>
              <a:spcAft>
                <a:spcPts val="0"/>
              </a:spcAft>
            </a:pPr>
            <a:r>
              <a:rPr dirty="0" sz="2600">
                <a:solidFill>
                  <a:srgbClr val="424242"/>
                </a:solidFill>
                <a:latin typeface="NHUBPC+MS-Gothic"/>
                <a:cs typeface="NHUBPC+MS-Gothic"/>
              </a:rPr>
              <a:t>提前預警可能的危險狀況，降低意外發生機率。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1361176" y="6808839"/>
            <a:ext cx="5314175" cy="825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424242"/>
                </a:solidFill>
                <a:latin typeface="NHUBPC+MS-Gothic"/>
                <a:cs typeface="NHUBPC+MS-Gothic"/>
              </a:rPr>
              <a:t>微表情變化判斷潛在情緒反應，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760183" y="7310616"/>
            <a:ext cx="9110013" cy="825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600">
                <a:solidFill>
                  <a:srgbClr val="424242"/>
                </a:solidFill>
                <a:latin typeface="NHUBPC+MS-Gothic"/>
                <a:cs typeface="NHUBPC+MS-Gothic"/>
              </a:rPr>
              <a:t>協助心理學家或執法人員提升測謊與情緒分析準確性。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357326" y="4320796"/>
            <a:ext cx="7595300" cy="477110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8445" marR="0">
              <a:lnSpc>
                <a:spcPts val="12768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thank</a:t>
            </a:r>
            <a:r>
              <a:rPr dirty="0" sz="10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 </a:t>
            </a:r>
            <a:r>
              <a:rPr dirty="0" sz="10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you</a:t>
            </a:r>
          </a:p>
          <a:p>
            <a:pPr marL="0" marR="0">
              <a:lnSpc>
                <a:spcPts val="9799"/>
              </a:lnSpc>
              <a:spcBef>
                <a:spcPts val="0"/>
              </a:spcBef>
              <a:spcAft>
                <a:spcPts val="0"/>
              </a:spcAft>
            </a:pPr>
            <a:r>
              <a:rPr dirty="0" sz="10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very</a:t>
            </a:r>
            <a:r>
              <a:rPr dirty="0" sz="10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 </a:t>
            </a:r>
            <a:r>
              <a:rPr dirty="0" sz="100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much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028700" y="1718498"/>
            <a:ext cx="3111500" cy="24358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8680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9b4819"/>
                </a:solidFill>
                <a:latin typeface="FRNBPG+Iansui094-Regular"/>
                <a:cs typeface="FRNBPG+Iansui094-Regular"/>
              </a:rPr>
              <a:t>目錄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96405" y="3306043"/>
            <a:ext cx="1199997" cy="12177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38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IGDPIJ+Iansui094-Regular,Italic"/>
                <a:cs typeface="IGDPIJ+Iansui094-Regular,Italic"/>
              </a:rPr>
              <a:t>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96393" y="3308033"/>
            <a:ext cx="1199998" cy="33741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38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FRNBPG+Iansui094-Regular"/>
                <a:cs typeface="FRNBPG+Iansui094-Regular"/>
              </a:rPr>
              <a:t>05</a:t>
            </a:r>
          </a:p>
          <a:p>
            <a:pPr marL="0" marR="0">
              <a:lnSpc>
                <a:spcPts val="4338"/>
              </a:lnSpc>
              <a:spcBef>
                <a:spcPts val="4150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FRNBPG+Iansui094-Regular"/>
                <a:cs typeface="FRNBPG+Iansui094-Regular"/>
              </a:rPr>
              <a:t>06</a:t>
            </a:r>
          </a:p>
          <a:p>
            <a:pPr marL="0" marR="0">
              <a:lnSpc>
                <a:spcPts val="4338"/>
              </a:lnSpc>
              <a:spcBef>
                <a:spcPts val="4150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IGDPIJ+Iansui094-Regular,Italic"/>
                <a:cs typeface="IGDPIJ+Iansui094-Regular,Italic"/>
              </a:rPr>
              <a:t>07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10793" y="3400609"/>
            <a:ext cx="996795" cy="7051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552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38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DEMO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88011" y="3443350"/>
            <a:ext cx="1368211" cy="6267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38">
                <a:solidFill>
                  <a:srgbClr val="000000"/>
                </a:solidFill>
                <a:latin typeface="MGMNVJ+cwTeXYen"/>
                <a:cs typeface="MGMNVJ+cwTeXYen"/>
              </a:rPr>
              <a:t>研究動機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296405" y="4381880"/>
            <a:ext cx="1199997" cy="33761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38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IGDPIJ+Iansui094-Regular,Italic"/>
                <a:cs typeface="IGDPIJ+Iansui094-Regular,Italic"/>
              </a:rPr>
              <a:t>02</a:t>
            </a:r>
          </a:p>
          <a:p>
            <a:pPr marL="0" marR="0">
              <a:lnSpc>
                <a:spcPts val="4338"/>
              </a:lnSpc>
              <a:spcBef>
                <a:spcPts val="4182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IGDPIJ+Iansui094-Regular,Italic"/>
                <a:cs typeface="IGDPIJ+Iansui094-Regular,Italic"/>
              </a:rPr>
              <a:t>03</a:t>
            </a:r>
          </a:p>
          <a:p>
            <a:pPr marL="0" marR="0">
              <a:lnSpc>
                <a:spcPts val="4338"/>
              </a:lnSpc>
              <a:spcBef>
                <a:spcPts val="4184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FRNBPG+Iansui094-Regular"/>
                <a:cs typeface="FRNBPG+Iansui094-Regular"/>
              </a:rPr>
              <a:t>04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88011" y="4519187"/>
            <a:ext cx="2624292" cy="27851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38">
                <a:solidFill>
                  <a:srgbClr val="000000"/>
                </a:solidFill>
                <a:latin typeface="MGMNVJ+cwTeXYen"/>
                <a:cs typeface="MGMNVJ+cwTeXYen"/>
              </a:rPr>
              <a:t>微表情的定義與應用</a:t>
            </a:r>
          </a:p>
          <a:p>
            <a:pPr marL="0" marR="0">
              <a:lnSpc>
                <a:spcPts val="1935"/>
              </a:lnSpc>
              <a:spcBef>
                <a:spcPts val="6586"/>
              </a:spcBef>
              <a:spcAft>
                <a:spcPts val="0"/>
              </a:spcAft>
            </a:pPr>
            <a:r>
              <a:rPr dirty="0" sz="2000" spc="138">
                <a:solidFill>
                  <a:srgbClr val="000000"/>
                </a:solidFill>
                <a:latin typeface="MGMNVJ+cwTeXYen"/>
                <a:cs typeface="MGMNVJ+cwTeXYen"/>
              </a:rPr>
              <a:t>專題目標與系統功能</a:t>
            </a:r>
          </a:p>
          <a:p>
            <a:pPr marL="0" marR="0">
              <a:lnSpc>
                <a:spcPts val="1935"/>
              </a:lnSpc>
              <a:spcBef>
                <a:spcPts val="6588"/>
              </a:spcBef>
              <a:spcAft>
                <a:spcPts val="0"/>
              </a:spcAft>
            </a:pPr>
            <a:r>
              <a:rPr dirty="0" sz="2000" spc="138">
                <a:solidFill>
                  <a:srgbClr val="000000"/>
                </a:solidFill>
                <a:latin typeface="MGMNVJ+cwTeXYen"/>
                <a:cs typeface="MGMNVJ+cwTeXYen"/>
              </a:rPr>
              <a:t>使用技術與資料集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10793" y="4523463"/>
            <a:ext cx="2624292" cy="1704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38">
                <a:solidFill>
                  <a:srgbClr val="000000"/>
                </a:solidFill>
                <a:latin typeface="MGMNVJ+cwTeXYen"/>
                <a:cs typeface="MGMNVJ+cwTeXYen"/>
              </a:rPr>
              <a:t>實驗結果與效能分析</a:t>
            </a:r>
          </a:p>
          <a:p>
            <a:pPr marL="0" marR="0">
              <a:lnSpc>
                <a:spcPts val="1935"/>
              </a:lnSpc>
              <a:spcBef>
                <a:spcPts val="6554"/>
              </a:spcBef>
              <a:spcAft>
                <a:spcPts val="0"/>
              </a:spcAft>
            </a:pPr>
            <a:r>
              <a:rPr dirty="0" sz="2000" spc="138">
                <a:solidFill>
                  <a:srgbClr val="000000"/>
                </a:solidFill>
                <a:latin typeface="MGMNVJ+cwTeXYen"/>
                <a:cs typeface="MGMNVJ+cwTeXYen"/>
              </a:rPr>
              <a:t>工作分配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545062" y="6490133"/>
            <a:ext cx="933373" cy="12177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38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IGDPIJ+Iansui094-Regular,Italic"/>
                <a:cs typeface="IGDPIJ+Iansui094-Regular,Italic"/>
              </a:rPr>
              <a:t>0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710791" y="6664264"/>
            <a:ext cx="2624292" cy="170043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935"/>
              </a:lnSpc>
              <a:spcBef>
                <a:spcPts val="0"/>
              </a:spcBef>
              <a:spcAft>
                <a:spcPts val="0"/>
              </a:spcAft>
            </a:pPr>
            <a:r>
              <a:rPr dirty="0" sz="2000" spc="138">
                <a:solidFill>
                  <a:srgbClr val="000000"/>
                </a:solidFill>
                <a:latin typeface="MGMNVJ+cwTeXYen"/>
                <a:cs typeface="MGMNVJ+cwTeXYen"/>
              </a:rPr>
              <a:t>遇到問題與如何解決</a:t>
            </a:r>
          </a:p>
          <a:p>
            <a:pPr marL="0" marR="0">
              <a:lnSpc>
                <a:spcPts val="1935"/>
              </a:lnSpc>
              <a:spcBef>
                <a:spcPts val="6569"/>
              </a:spcBef>
              <a:spcAft>
                <a:spcPts val="0"/>
              </a:spcAft>
            </a:pPr>
            <a:r>
              <a:rPr dirty="0" sz="2000" spc="138">
                <a:solidFill>
                  <a:srgbClr val="000000"/>
                </a:solidFill>
                <a:latin typeface="MGMNVJ+cwTeXYen"/>
                <a:cs typeface="MGMNVJ+cwTeXYen"/>
              </a:rPr>
              <a:t>未來應用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545062" y="7112433"/>
            <a:ext cx="933374" cy="2297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338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IGDPIJ+Iansui094-Regular,Italic"/>
                <a:cs typeface="IGDPIJ+Iansui094-Regular,Italic"/>
              </a:rPr>
              <a:t>8</a:t>
            </a:r>
          </a:p>
          <a:p>
            <a:pPr marL="0" marR="0">
              <a:lnSpc>
                <a:spcPts val="3604"/>
              </a:lnSpc>
              <a:spcBef>
                <a:spcPts val="0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IGDPIJ+Iansui094-Regular,Italic"/>
                <a:cs typeface="IGDPIJ+Iansui094-Regular,Italic"/>
              </a:rPr>
              <a:t>0</a:t>
            </a:r>
          </a:p>
          <a:p>
            <a:pPr marL="0" marR="0">
              <a:lnSpc>
                <a:spcPts val="4338"/>
              </a:lnSpc>
              <a:spcBef>
                <a:spcPts val="561"/>
              </a:spcBef>
              <a:spcAft>
                <a:spcPts val="0"/>
              </a:spcAft>
            </a:pPr>
            <a:r>
              <a:rPr dirty="0" sz="3500">
                <a:solidFill>
                  <a:srgbClr val="9b4819"/>
                </a:solidFill>
                <a:latin typeface="IGDPIJ+Iansui094-Regular,Italic"/>
                <a:cs typeface="IGDPIJ+Iansui094-Regular,Italic"/>
              </a:rPr>
              <a:t>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366000" y="2003631"/>
            <a:ext cx="4888992" cy="2222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NHUBPC+MS-Gothic"/>
                <a:cs typeface="NHUBPC+MS-Gothic"/>
              </a:rPr>
              <a:t>研究動機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96771" y="3314745"/>
            <a:ext cx="3903624" cy="65163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56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>
                <a:solidFill>
                  <a:srgbClr val="000000"/>
                </a:solidFill>
                <a:latin typeface="NHUBPC+MS-Gothic"/>
                <a:cs typeface="NHUBPC+MS-Gothic"/>
              </a:rPr>
              <a:t>為何選擇微表情偵測作為專題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904095" y="4034376"/>
            <a:ext cx="5092765" cy="114840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424242"/>
                </a:solidFill>
                <a:latin typeface="VWNLCK+ArialMT"/>
                <a:cs typeface="VWNLCK+ArialMT"/>
              </a:rPr>
              <a:t>•</a:t>
            </a:r>
            <a:r>
              <a:rPr dirty="0" sz="2250" spc="52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424242"/>
                </a:solidFill>
                <a:latin typeface="NHUBPC+MS-Gothic"/>
                <a:cs typeface="NHUBPC+MS-Gothic"/>
              </a:rPr>
              <a:t>現代社會重視人機互動與心理分析</a:t>
            </a:r>
          </a:p>
          <a:p>
            <a:pPr marL="0" marR="0">
              <a:lnSpc>
                <a:spcPts val="2344"/>
              </a:lnSpc>
              <a:spcBef>
                <a:spcPts val="1088"/>
              </a:spcBef>
              <a:spcAft>
                <a:spcPts val="0"/>
              </a:spcAft>
            </a:pPr>
            <a:r>
              <a:rPr dirty="0" sz="2250">
                <a:solidFill>
                  <a:srgbClr val="424242"/>
                </a:solidFill>
                <a:latin typeface="VWNLCK+ArialMT"/>
                <a:cs typeface="VWNLCK+ArialMT"/>
              </a:rPr>
              <a:t>•</a:t>
            </a:r>
            <a:r>
              <a:rPr dirty="0" sz="2250" spc="52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424242"/>
                </a:solidFill>
                <a:latin typeface="NHUBPC+MS-Gothic"/>
                <a:cs typeface="NHUBPC+MS-Gothic"/>
              </a:rPr>
              <a:t>人眼難以察覺，需靠影像技術輔助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904095" y="4894928"/>
            <a:ext cx="5092765" cy="71812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44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424242"/>
                </a:solidFill>
                <a:latin typeface="VWNLCK+ArialMT"/>
                <a:cs typeface="VWNLCK+ArialMT"/>
              </a:rPr>
              <a:t>•</a:t>
            </a:r>
            <a:r>
              <a:rPr dirty="0" sz="2250" spc="52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424242"/>
                </a:solidFill>
                <a:latin typeface="NHUBPC+MS-Gothic"/>
                <a:cs typeface="NHUBPC+MS-Gothic"/>
              </a:rPr>
              <a:t>微表情是揭示潛在情緒的重要線索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99262" y="5295972"/>
            <a:ext cx="6943881" cy="77630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50">
                <a:solidFill>
                  <a:srgbClr val="424242"/>
                </a:solidFill>
                <a:latin typeface="VWNLCK+ArialMT"/>
                <a:cs typeface="VWNLCK+ArialMT"/>
              </a:rPr>
              <a:t>•</a:t>
            </a:r>
            <a:r>
              <a:rPr dirty="0" sz="2250" spc="52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424242"/>
                </a:solidFill>
                <a:latin typeface="NHUBPC+MS-Gothic"/>
                <a:cs typeface="NHUBPC+MS-Gothic"/>
              </a:rPr>
              <a:t>本專題期望運用</a:t>
            </a:r>
            <a:r>
              <a:rPr dirty="0" sz="220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AI</a:t>
            </a:r>
            <a:r>
              <a:rPr dirty="0" sz="2200">
                <a:solidFill>
                  <a:srgbClr val="424242"/>
                </a:solidFill>
                <a:latin typeface="NHUBPC+MS-Gothic"/>
                <a:cs typeface="NHUBPC+MS-Gothic"/>
              </a:rPr>
              <a:t>與影像處理技術協助自動偵測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81948" y="1718086"/>
            <a:ext cx="5777865" cy="30934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NHUBPC+MS-Gothic"/>
                <a:cs typeface="NHUBPC+MS-Gothic"/>
              </a:rPr>
              <a:t>微表情</a:t>
            </a:r>
          </a:p>
          <a:p>
            <a:pPr marL="0" marR="0">
              <a:lnSpc>
                <a:spcPts val="6858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NHUBPC+MS-Gothic"/>
                <a:cs typeface="NHUBPC+MS-Gothic"/>
              </a:rPr>
              <a:t>定義與應用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09535" y="2177939"/>
            <a:ext cx="5997835" cy="2220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90454" marR="0">
              <a:lnSpc>
                <a:spcPts val="3917"/>
              </a:lnSpc>
              <a:spcBef>
                <a:spcPts val="0"/>
              </a:spcBef>
              <a:spcAft>
                <a:spcPts val="0"/>
              </a:spcAft>
            </a:pPr>
            <a:r>
              <a:rPr dirty="0" sz="3150" spc="-54">
                <a:solidFill>
                  <a:srgbClr val="000000"/>
                </a:solidFill>
                <a:latin typeface="IGDPIJ+Iansui094-Regular,Italic"/>
                <a:cs typeface="IGDPIJ+Iansui094-Regular,Italic"/>
              </a:rPr>
              <a:t>微表情是持續時間極短</a:t>
            </a:r>
          </a:p>
          <a:p>
            <a:pPr marL="0" marR="0">
              <a:lnSpc>
                <a:spcPts val="3917"/>
              </a:lnSpc>
              <a:spcBef>
                <a:spcPts val="505"/>
              </a:spcBef>
              <a:spcAft>
                <a:spcPts val="0"/>
              </a:spcAft>
            </a:pPr>
            <a:r>
              <a:rPr dirty="0" sz="3150" spc="-54">
                <a:solidFill>
                  <a:srgbClr val="000000"/>
                </a:solidFill>
                <a:latin typeface="IGDPIJ+Iansui094-Regular,Italic"/>
                <a:cs typeface="IGDPIJ+Iansui094-Regular,Italic"/>
              </a:rPr>
              <a:t>的非自願、瞬間出現的臉部表</a:t>
            </a:r>
          </a:p>
          <a:p>
            <a:pPr marL="2361819" marR="0">
              <a:lnSpc>
                <a:spcPts val="3917"/>
              </a:lnSpc>
              <a:spcBef>
                <a:spcPts val="555"/>
              </a:spcBef>
              <a:spcAft>
                <a:spcPts val="0"/>
              </a:spcAft>
            </a:pPr>
            <a:r>
              <a:rPr dirty="0" sz="3150">
                <a:solidFill>
                  <a:srgbClr val="000000"/>
                </a:solidFill>
                <a:latin typeface="IGDPIJ+Iansui094-Regular,Italic"/>
                <a:cs typeface="IGDPIJ+Iansui094-Regular,Italic"/>
              </a:rPr>
              <a:t>情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81948" y="3960452"/>
            <a:ext cx="7884580" cy="11186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08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HUBPC+MS-Gothic"/>
                <a:cs typeface="NHUBPC+MS-Gothic"/>
              </a:rPr>
              <a:t>微表情是指在人臉上極短時間（約</a:t>
            </a:r>
            <a:r>
              <a:rPr dirty="0" sz="22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0.04</a:t>
            </a:r>
            <a:r>
              <a:rPr dirty="0" sz="2200" spc="-13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 </a:t>
            </a:r>
            <a:r>
              <a:rPr dirty="0" sz="2200">
                <a:solidFill>
                  <a:srgbClr val="000000"/>
                </a:solidFill>
                <a:latin typeface="NHUBPC+MS-Gothic"/>
                <a:cs typeface="NHUBPC+MS-Gothic"/>
              </a:rPr>
              <a:t>至</a:t>
            </a:r>
            <a:r>
              <a:rPr dirty="0" sz="2200" spc="-11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0.2</a:t>
            </a:r>
            <a:r>
              <a:rPr dirty="0" sz="2200" spc="-11">
                <a:solidFill>
                  <a:srgbClr val="000000"/>
                </a:solidFill>
                <a:latin typeface="VWHSOA+BobbyJonesSoft-Regular"/>
                <a:cs typeface="VWHSOA+BobbyJonesSoft-Regular"/>
              </a:rPr>
              <a:t> </a:t>
            </a:r>
            <a:r>
              <a:rPr dirty="0" sz="2200">
                <a:solidFill>
                  <a:srgbClr val="000000"/>
                </a:solidFill>
                <a:latin typeface="NHUBPC+MS-Gothic"/>
                <a:cs typeface="NHUBPC+MS-Gothic"/>
              </a:rPr>
              <a:t>秒）</a:t>
            </a:r>
            <a:r>
              <a:rPr dirty="0" sz="2200">
                <a:solidFill>
                  <a:srgbClr val="000000"/>
                </a:solidFill>
                <a:latin typeface="Gulim"/>
                <a:cs typeface="Gulim"/>
              </a:rPr>
              <a:t>內</a:t>
            </a:r>
            <a:r>
              <a:rPr dirty="0" sz="2200">
                <a:solidFill>
                  <a:srgbClr val="000000"/>
                </a:solidFill>
                <a:latin typeface="NHUBPC+MS-Gothic"/>
                <a:cs typeface="NHUBPC+MS-Gothic"/>
              </a:rPr>
              <a:t>出現</a:t>
            </a:r>
          </a:p>
          <a:p>
            <a:pPr marL="0" marR="0">
              <a:lnSpc>
                <a:spcPts val="2199"/>
              </a:lnSpc>
              <a:spcBef>
                <a:spcPts val="50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HUBPC+MS-Gothic"/>
                <a:cs typeface="NHUBPC+MS-Gothic"/>
              </a:rPr>
              <a:t>難以隱藏的細微臉部變化。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81948" y="4790487"/>
            <a:ext cx="5138623" cy="698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HUBPC+MS-Gothic"/>
                <a:cs typeface="NHUBPC+MS-Gothic"/>
              </a:rPr>
              <a:t>常常反映出一個人真實的情緒反應，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296808" y="4783869"/>
            <a:ext cx="4213098" cy="165997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19"/>
              </a:lnSpc>
              <a:spcBef>
                <a:spcPts val="0"/>
              </a:spcBef>
              <a:spcAft>
                <a:spcPts val="0"/>
              </a:spcAft>
            </a:pPr>
            <a:r>
              <a:rPr dirty="0" sz="3150" spc="-52">
                <a:solidFill>
                  <a:srgbClr val="000000"/>
                </a:solidFill>
                <a:latin typeface="IGDPIJ+Iansui094-Regular,Italic"/>
                <a:cs typeface="IGDPIJ+Iansui094-Regular,Italic"/>
              </a:rPr>
              <a:t>常用於揭示隱藏情緒</a:t>
            </a:r>
          </a:p>
          <a:p>
            <a:pPr marL="196818" marR="0">
              <a:lnSpc>
                <a:spcPts val="3919"/>
              </a:lnSpc>
              <a:spcBef>
                <a:spcPts val="506"/>
              </a:spcBef>
              <a:spcAft>
                <a:spcPts val="0"/>
              </a:spcAft>
            </a:pPr>
            <a:r>
              <a:rPr dirty="0" sz="3150" spc="-52">
                <a:solidFill>
                  <a:srgbClr val="000000"/>
                </a:solidFill>
                <a:latin typeface="IGDPIJ+Iansui094-Regular,Italic"/>
                <a:cs typeface="IGDPIJ+Iansui094-Regular,Italic"/>
              </a:rPr>
              <a:t>（如欺騙、壓力）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81948" y="5181520"/>
            <a:ext cx="5845578" cy="698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000000"/>
                </a:solidFill>
                <a:latin typeface="NHUBPC+MS-Gothic"/>
                <a:cs typeface="NHUBPC+MS-Gothic"/>
              </a:rPr>
              <a:t>例如憤怒、</a:t>
            </a:r>
            <a:r>
              <a:rPr dirty="0" sz="2200" spc="-10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200">
                <a:solidFill>
                  <a:srgbClr val="000000"/>
                </a:solidFill>
                <a:latin typeface="NHUBPC+MS-Gothic"/>
                <a:cs typeface="NHUBPC+MS-Gothic"/>
              </a:rPr>
              <a:t>恐懼、驚訝、悲傷與快樂等。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099988" y="7362398"/>
            <a:ext cx="4613719" cy="165927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917"/>
              </a:lnSpc>
              <a:spcBef>
                <a:spcPts val="0"/>
              </a:spcBef>
              <a:spcAft>
                <a:spcPts val="0"/>
              </a:spcAft>
            </a:pPr>
            <a:r>
              <a:rPr dirty="0" sz="3150" spc="-54">
                <a:solidFill>
                  <a:srgbClr val="000000"/>
                </a:solidFill>
                <a:latin typeface="IGDPIJ+Iansui094-Regular,Italic"/>
                <a:cs typeface="IGDPIJ+Iansui094-Regular,Italic"/>
              </a:rPr>
              <a:t>與一般表情不同，更難</a:t>
            </a:r>
          </a:p>
          <a:p>
            <a:pPr marL="984091" marR="0">
              <a:lnSpc>
                <a:spcPts val="3917"/>
              </a:lnSpc>
              <a:spcBef>
                <a:spcPts val="505"/>
              </a:spcBef>
              <a:spcAft>
                <a:spcPts val="0"/>
              </a:spcAft>
            </a:pPr>
            <a:r>
              <a:rPr dirty="0" sz="3150" spc="-54">
                <a:solidFill>
                  <a:srgbClr val="000000"/>
                </a:solidFill>
                <a:latin typeface="IGDPIJ+Iansui094-Regular,Italic"/>
                <a:cs typeface="IGDPIJ+Iansui094-Regular,Italic"/>
              </a:rPr>
              <a:t>察覺與分析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43500" y="1509244"/>
            <a:ext cx="9333357" cy="2222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7000">
                <a:solidFill>
                  <a:srgbClr val="424242"/>
                </a:solidFill>
                <a:latin typeface="NHUBPC+MS-Gothic"/>
                <a:cs typeface="NHUBPC+MS-Gothic"/>
              </a:rPr>
              <a:t>專題目標及系統功能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350076" y="4792829"/>
            <a:ext cx="1182536" cy="1357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13"/>
              </a:lnSpc>
              <a:spcBef>
                <a:spcPts val="0"/>
              </a:spcBef>
              <a:spcAft>
                <a:spcPts val="0"/>
              </a:spcAft>
            </a:pPr>
            <a:r>
              <a:rPr dirty="0" sz="3850">
                <a:solidFill>
                  <a:srgbClr val="303030"/>
                </a:solidFill>
                <a:latin typeface="VWHSOA+BobbyJonesSoft-Regular"/>
                <a:cs typeface="VWHSOA+BobbyJonesSoft-Regular"/>
              </a:rPr>
              <a:t>03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742211" y="4837716"/>
            <a:ext cx="1123404" cy="1357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13"/>
              </a:lnSpc>
              <a:spcBef>
                <a:spcPts val="0"/>
              </a:spcBef>
              <a:spcAft>
                <a:spcPts val="0"/>
              </a:spcAft>
            </a:pPr>
            <a:r>
              <a:rPr dirty="0" sz="3850">
                <a:solidFill>
                  <a:srgbClr val="303030"/>
                </a:solidFill>
                <a:latin typeface="VWHSOA+BobbyJonesSoft-Regular"/>
                <a:cs typeface="VWHSOA+BobbyJonesSoft-Regular"/>
              </a:rPr>
              <a:t>01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518241" y="4818844"/>
            <a:ext cx="1165921" cy="135748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4913"/>
              </a:lnSpc>
              <a:spcBef>
                <a:spcPts val="0"/>
              </a:spcBef>
              <a:spcAft>
                <a:spcPts val="0"/>
              </a:spcAft>
            </a:pPr>
            <a:r>
              <a:rPr dirty="0" sz="3850">
                <a:solidFill>
                  <a:srgbClr val="303030"/>
                </a:solidFill>
                <a:latin typeface="VWHSOA+BobbyJonesSoft-Regular"/>
                <a:cs typeface="VWHSOA+BobbyJonesSoft-Regular"/>
              </a:rPr>
              <a:t>02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80775" y="5861387"/>
            <a:ext cx="4897129" cy="10082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>
                <a:solidFill>
                  <a:srgbClr val="303030"/>
                </a:solidFill>
                <a:latin typeface="NHUBPC+MS-Gothic"/>
                <a:cs typeface="NHUBPC+MS-Gothic"/>
              </a:rPr>
              <a:t>系統功能</a:t>
            </a:r>
            <a:r>
              <a:rPr dirty="0" sz="2900">
                <a:solidFill>
                  <a:srgbClr val="303030"/>
                </a:solidFill>
                <a:latin typeface="JJGCEM+LazydogRegular"/>
                <a:cs typeface="JJGCEM+LazydogRegular"/>
              </a:rPr>
              <a:t>-</a:t>
            </a:r>
            <a:r>
              <a:rPr dirty="0" sz="2900">
                <a:solidFill>
                  <a:srgbClr val="303030"/>
                </a:solidFill>
                <a:latin typeface="NHUBPC+MS-Gothic"/>
                <a:cs typeface="NHUBPC+MS-Gothic"/>
              </a:rPr>
              <a:t>攝影與資料儲存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58588" y="5973194"/>
            <a:ext cx="2095500" cy="952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9"/>
              </a:lnSpc>
              <a:spcBef>
                <a:spcPts val="0"/>
              </a:spcBef>
              <a:spcAft>
                <a:spcPts val="0"/>
              </a:spcAft>
            </a:pPr>
            <a:r>
              <a:rPr dirty="0" sz="3000">
                <a:solidFill>
                  <a:srgbClr val="303030"/>
                </a:solidFill>
                <a:latin typeface="NHUBPC+MS-Gothic"/>
                <a:cs typeface="NHUBPC+MS-Gothic"/>
              </a:rPr>
              <a:t>專題目標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511922" y="5960013"/>
            <a:ext cx="2025141" cy="9206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8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>
                <a:solidFill>
                  <a:srgbClr val="303030"/>
                </a:solidFill>
                <a:latin typeface="NHUBPC+MS-Gothic"/>
                <a:cs typeface="NHUBPC+MS-Gothic"/>
              </a:rPr>
              <a:t>系統功能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3985122" y="5897561"/>
            <a:ext cx="4073969" cy="100824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3588"/>
              </a:lnSpc>
              <a:spcBef>
                <a:spcPts val="0"/>
              </a:spcBef>
              <a:spcAft>
                <a:spcPts val="0"/>
              </a:spcAft>
            </a:pPr>
            <a:r>
              <a:rPr dirty="0" sz="2900">
                <a:solidFill>
                  <a:srgbClr val="303030"/>
                </a:solidFill>
                <a:latin typeface="JJGCEM+LazydogRegular"/>
                <a:cs typeface="JJGCEM+LazydogRegular"/>
              </a:rPr>
              <a:t>-</a:t>
            </a:r>
            <a:r>
              <a:rPr dirty="0" sz="2900">
                <a:solidFill>
                  <a:srgbClr val="303030"/>
                </a:solidFill>
                <a:latin typeface="NHUBPC+MS-Gothic"/>
                <a:cs typeface="NHUBPC+MS-Gothic"/>
              </a:rPr>
              <a:t>影片分析與情緒判斷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635506" y="6987992"/>
            <a:ext cx="5462270" cy="69877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開</a:t>
            </a:r>
            <a:r>
              <a:rPr dirty="0" sz="2200">
                <a:solidFill>
                  <a:srgbClr val="303030"/>
                </a:solidFill>
                <a:latin typeface="SimSun"/>
                <a:cs typeface="SimSun"/>
              </a:rPr>
              <a:t>啟</a:t>
            </a: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電腦鏡頭，並將拍攝到的</a:t>
            </a:r>
            <a:r>
              <a:rPr dirty="0" sz="2200">
                <a:solidFill>
                  <a:srgbClr val="303030"/>
                </a:solidFill>
                <a:latin typeface="Gulim"/>
                <a:cs typeface="Gulim"/>
              </a:rPr>
              <a:t>內</a:t>
            </a: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容儲存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39448" y="7043019"/>
            <a:ext cx="5112911" cy="764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22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預計做出一個使用</a:t>
            </a:r>
            <a:r>
              <a:rPr dirty="0" sz="2200">
                <a:solidFill>
                  <a:srgbClr val="303030"/>
                </a:solidFill>
                <a:latin typeface="JJGCEM+LazydogRegular"/>
                <a:cs typeface="JJGCEM+LazydogRegular"/>
              </a:rPr>
              <a:t>mediapipe</a:t>
            </a: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來判斷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215853" y="7043622"/>
            <a:ext cx="6423278" cy="11229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藉由使用者將所想分析影片放入程式，加以進</a:t>
            </a:r>
          </a:p>
          <a:p>
            <a:pPr marL="1117600" marR="0">
              <a:lnSpc>
                <a:spcPts val="2199"/>
              </a:lnSpc>
              <a:spcBef>
                <a:spcPts val="1144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行當時狀況下的情緒判斷。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194306" y="7412680"/>
            <a:ext cx="4177030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到資料庫以便之後進行分析。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867144" y="7514951"/>
            <a:ext cx="4817460" cy="69837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199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303030"/>
                </a:solidFill>
                <a:latin typeface="NHUBPC+MS-Gothic"/>
                <a:cs typeface="NHUBPC+MS-Gothic"/>
              </a:rPr>
              <a:t>表情的變化，且與現實進行合併。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17197" y="2211070"/>
            <a:ext cx="7097014" cy="187058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5879"/>
              </a:lnSpc>
              <a:spcBef>
                <a:spcPts val="0"/>
              </a:spcBef>
              <a:spcAft>
                <a:spcPts val="0"/>
              </a:spcAft>
            </a:pPr>
            <a:r>
              <a:rPr dirty="0" sz="5900" spc="-21">
                <a:solidFill>
                  <a:srgbClr val="01070a"/>
                </a:solidFill>
                <a:latin typeface="Dotum"/>
                <a:cs typeface="Dotum"/>
              </a:rPr>
              <a:t>使用技術與資料集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66266" y="4525137"/>
            <a:ext cx="2684110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10">
                <a:solidFill>
                  <a:srgbClr val="ffffff"/>
                </a:solidFill>
                <a:latin typeface="FTFWKC+Dosis-Regular"/>
                <a:cs typeface="FTFWKC+Dosis-Regular"/>
              </a:rPr>
              <a:t>OpenCV/MediaPipe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36094" y="4525137"/>
            <a:ext cx="2777132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10">
                <a:solidFill>
                  <a:srgbClr val="ffffff"/>
                </a:solidFill>
                <a:latin typeface="FTFWKC+Dosis-Regular"/>
                <a:cs typeface="FTFWKC+Dosis-Regular"/>
              </a:rPr>
              <a:t>Keras</a:t>
            </a:r>
            <a:r>
              <a:rPr dirty="0" sz="2350">
                <a:solidFill>
                  <a:srgbClr val="ffffff"/>
                </a:solidFill>
                <a:latin typeface="FTFWKC+Dosis-Regular"/>
                <a:cs typeface="FTFWKC+Dosis-Regular"/>
              </a:rPr>
              <a:t> </a:t>
            </a:r>
            <a:r>
              <a:rPr dirty="0" sz="2350">
                <a:solidFill>
                  <a:srgbClr val="ffffff"/>
                </a:solidFill>
                <a:latin typeface="FTFWKC+Dosis-Regular"/>
                <a:cs typeface="FTFWKC+Dosis-Regular"/>
              </a:rPr>
              <a:t>:</a:t>
            </a:r>
            <a:r>
              <a:rPr dirty="0" sz="2350">
                <a:solidFill>
                  <a:srgbClr val="ffffff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ffffff"/>
                </a:solidFill>
                <a:latin typeface="NHUBPC+MS-Gothic"/>
                <a:cs typeface="NHUBPC+MS-Gothic"/>
              </a:rPr>
              <a:t>建立模型、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917414" y="4575633"/>
            <a:ext cx="4503597" cy="748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ffffff"/>
                </a:solidFill>
                <a:latin typeface="NHUBPC+MS-Gothic"/>
                <a:cs typeface="NHUBPC+MS-Gothic"/>
              </a:rPr>
              <a:t>情緒分類模型：卷積神經網路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65624" y="4997400"/>
            <a:ext cx="3464306" cy="748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ffffff"/>
                </a:solidFill>
                <a:latin typeface="NHUBPC+MS-Gothic"/>
                <a:cs typeface="NHUBPC+MS-Gothic"/>
              </a:rPr>
              <a:t>：影像擷取與臉部偵測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214239" y="4946904"/>
            <a:ext cx="2425342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10">
                <a:solidFill>
                  <a:srgbClr val="ffffff"/>
                </a:solidFill>
                <a:latin typeface="FTFWKC+Dosis-Regular"/>
                <a:cs typeface="FTFWKC+Dosis-Regular"/>
              </a:rPr>
              <a:t>ModelCheckpoint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324732" y="4946904"/>
            <a:ext cx="1553781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5">
                <a:solidFill>
                  <a:srgbClr val="ffffff"/>
                </a:solidFill>
                <a:latin typeface="NHUBPC+MS-Gothic"/>
                <a:cs typeface="NHUBPC+MS-Gothic"/>
              </a:rPr>
              <a:t>（</a:t>
            </a:r>
            <a:r>
              <a:rPr dirty="0" sz="2350" spc="13">
                <a:solidFill>
                  <a:srgbClr val="ffffff"/>
                </a:solidFill>
                <a:latin typeface="FTFWKC+Dosis-Regular"/>
                <a:cs typeface="FTFWKC+Dosis-Regular"/>
              </a:rPr>
              <a:t>CNN</a:t>
            </a:r>
            <a:r>
              <a:rPr dirty="0" sz="2350">
                <a:solidFill>
                  <a:srgbClr val="ffffff"/>
                </a:solidFill>
                <a:latin typeface="NHUBPC+MS-Gothic"/>
                <a:cs typeface="NHUBPC+MS-Gothic"/>
              </a:rPr>
              <a:t>）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26796" y="6905212"/>
            <a:ext cx="4401054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10">
                <a:solidFill>
                  <a:srgbClr val="ffffff"/>
                </a:solidFill>
                <a:latin typeface="FTFWKC+Dosis-Regular"/>
                <a:cs typeface="FTFWKC+Dosis-Regular"/>
              </a:rPr>
              <a:t>Python</a:t>
            </a:r>
            <a:r>
              <a:rPr dirty="0" sz="2350" spc="22">
                <a:solidFill>
                  <a:srgbClr val="ffffff"/>
                </a:solidFill>
                <a:latin typeface="NHUBPC+MS-Gothic"/>
                <a:cs typeface="NHUBPC+MS-Gothic"/>
              </a:rPr>
              <a:t>：系統整合與主程式開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09054" y="7116096"/>
            <a:ext cx="2465725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5">
                <a:solidFill>
                  <a:srgbClr val="ffffff"/>
                </a:solidFill>
                <a:latin typeface="WPDKTL+MS-Gothic,BoldItalic"/>
                <a:cs typeface="WPDKTL+MS-Gothic,BoldItalic"/>
              </a:rPr>
              <a:t>資料集：</a:t>
            </a:r>
            <a:r>
              <a:rPr dirty="0" sz="2350" spc="10" b="1">
                <a:solidFill>
                  <a:srgbClr val="ffffff"/>
                </a:solidFill>
                <a:latin typeface="NMISTI+Dosis-Bold,Italic"/>
                <a:cs typeface="NMISTI+Dosis-Bold,Italic"/>
              </a:rPr>
              <a:t>Kaggle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391244" y="7377475"/>
            <a:ext cx="748919" cy="748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ffffff"/>
                </a:solidFill>
                <a:latin typeface="NHUBPC+MS-Gothic"/>
                <a:cs typeface="NHUBPC+MS-Gothic"/>
              </a:rPr>
              <a:t>發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00775" y="2182977"/>
            <a:ext cx="6872098" cy="234559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01952" marR="0">
              <a:lnSpc>
                <a:spcPts val="6581"/>
              </a:lnSpc>
              <a:spcBef>
                <a:spcPts val="0"/>
              </a:spcBef>
              <a:spcAft>
                <a:spcPts val="0"/>
              </a:spcAft>
            </a:pPr>
            <a:r>
              <a:rPr dirty="0" sz="515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OpenCV/MediaPipe</a:t>
            </a:r>
          </a:p>
          <a:p>
            <a:pPr marL="0" marR="0">
              <a:lnSpc>
                <a:spcPts val="5051"/>
              </a:lnSpc>
              <a:spcBef>
                <a:spcPts val="0"/>
              </a:spcBef>
              <a:spcAft>
                <a:spcPts val="0"/>
              </a:spcAft>
            </a:pPr>
            <a:r>
              <a:rPr dirty="0" sz="5150">
                <a:solidFill>
                  <a:srgbClr val="424242"/>
                </a:solidFill>
                <a:latin typeface="NHUBPC+MS-Gothic"/>
                <a:cs typeface="NHUBPC+MS-Gothic"/>
              </a:rPr>
              <a:t>影像擷取與臉部偵測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56763" y="4280172"/>
            <a:ext cx="6868185" cy="164294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509227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系統以</a:t>
            </a:r>
            <a:r>
              <a:rPr dirty="0" sz="2350" spc="-104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 spc="11">
                <a:solidFill>
                  <a:srgbClr val="424242"/>
                </a:solidFill>
                <a:latin typeface="FTFWKC+Dosis-Regular"/>
                <a:cs typeface="FTFWKC+Dosis-Regular"/>
              </a:rPr>
              <a:t>OpenCV</a:t>
            </a:r>
            <a:r>
              <a:rPr dirty="0" sz="2350" spc="-31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進行影像擷取，並結合</a:t>
            </a:r>
          </a:p>
          <a:p>
            <a:pPr marL="0" marR="0">
              <a:lnSpc>
                <a:spcPts val="2998"/>
              </a:lnSpc>
              <a:spcBef>
                <a:spcPts val="322"/>
              </a:spcBef>
              <a:spcAft>
                <a:spcPts val="0"/>
              </a:spcAft>
            </a:pP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MediaPipe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6">
                <a:solidFill>
                  <a:srgbClr val="424242"/>
                </a:solidFill>
                <a:latin typeface="FTFWKC+Dosis-Regular"/>
                <a:cs typeface="FTFWKC+Dosis-Regular"/>
              </a:rPr>
              <a:t>FaceMesh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偵測臉部</a:t>
            </a:r>
            <a:r>
              <a:rPr dirty="0" sz="2350" spc="-101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 spc="11">
                <a:solidFill>
                  <a:srgbClr val="424242"/>
                </a:solidFill>
                <a:latin typeface="FTFWKC+Dosis-Regular"/>
                <a:cs typeface="FTFWKC+Dosis-Regular"/>
              </a:rPr>
              <a:t>468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個關鍵點，為</a:t>
            </a:r>
          </a:p>
          <a:p>
            <a:pPr marL="1328298" marR="0">
              <a:lnSpc>
                <a:spcPts val="2372"/>
              </a:lnSpc>
              <a:spcBef>
                <a:spcPts val="72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情緒辨識提供輸入特徵。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562305" y="6128627"/>
            <a:ext cx="4389749" cy="1250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40181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MediaPipe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10">
                <a:solidFill>
                  <a:srgbClr val="424242"/>
                </a:solidFill>
                <a:latin typeface="FTFWKC+Dosis-Regular"/>
                <a:cs typeface="FTFWKC+Dosis-Regular"/>
              </a:rPr>
              <a:t>FaceMesh</a:t>
            </a:r>
          </a:p>
          <a:p>
            <a:pPr marL="0" marR="0">
              <a:lnSpc>
                <a:spcPts val="2998"/>
              </a:lnSpc>
              <a:spcBef>
                <a:spcPts val="322"/>
              </a:spcBef>
              <a:spcAft>
                <a:spcPts val="0"/>
              </a:spcAft>
            </a:pPr>
            <a:r>
              <a:rPr dirty="0" sz="2350" spc="25">
                <a:solidFill>
                  <a:srgbClr val="424242"/>
                </a:solidFill>
                <a:latin typeface="NHUBPC+MS-Gothic"/>
                <a:cs typeface="NHUBPC+MS-Gothic"/>
              </a:rPr>
              <a:t>：臉部關鍵點偵測（</a:t>
            </a:r>
            <a:r>
              <a:rPr dirty="0" sz="2350" spc="11">
                <a:solidFill>
                  <a:srgbClr val="424242"/>
                </a:solidFill>
                <a:latin typeface="FTFWKC+Dosis-Regular"/>
                <a:cs typeface="FTFWKC+Dosis-Regular"/>
              </a:rPr>
              <a:t>468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點）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11676" y="6338178"/>
            <a:ext cx="3481974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OpenCV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：即時畫面擷取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454991" y="7804591"/>
            <a:ext cx="3876894" cy="14938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78"/>
              </a:lnSpc>
              <a:spcBef>
                <a:spcPts val="0"/>
              </a:spcBef>
              <a:spcAft>
                <a:spcPts val="0"/>
              </a:spcAft>
            </a:pPr>
            <a:r>
              <a:rPr dirty="0" sz="2100">
                <a:solidFill>
                  <a:srgbClr val="424242"/>
                </a:solidFill>
                <a:latin typeface="FTFWKC+Dosis-Regular"/>
                <a:cs typeface="FTFWKC+Dosis-Regular"/>
              </a:rPr>
              <a:t>(OpenCV</a:t>
            </a:r>
            <a:r>
              <a:rPr dirty="0" sz="2100" spc="-43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100" spc="19">
                <a:solidFill>
                  <a:srgbClr val="424242"/>
                </a:solidFill>
                <a:latin typeface="NHUBPC+MS-Gothic"/>
                <a:cs typeface="NHUBPC+MS-Gothic"/>
              </a:rPr>
              <a:t>提供即時影像輸入，</a:t>
            </a:r>
          </a:p>
          <a:p>
            <a:pPr marL="60298" marR="0">
              <a:lnSpc>
                <a:spcPts val="2678"/>
              </a:lnSpc>
              <a:spcBef>
                <a:spcPts val="238"/>
              </a:spcBef>
              <a:spcAft>
                <a:spcPts val="0"/>
              </a:spcAft>
            </a:pPr>
            <a:r>
              <a:rPr dirty="0" sz="2100">
                <a:solidFill>
                  <a:srgbClr val="424242"/>
                </a:solidFill>
                <a:latin typeface="FTFWKC+Dosis-Regular"/>
                <a:cs typeface="FTFWKC+Dosis-Regular"/>
              </a:rPr>
              <a:t>MediaPipe</a:t>
            </a:r>
            <a:r>
              <a:rPr dirty="0" sz="2100" spc="-32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100" spc="19">
                <a:solidFill>
                  <a:srgbClr val="424242"/>
                </a:solidFill>
                <a:latin typeface="NHUBPC+MS-Gothic"/>
                <a:cs typeface="NHUBPC+MS-Gothic"/>
              </a:rPr>
              <a:t>將臉部關鍵點資料</a:t>
            </a:r>
          </a:p>
          <a:p>
            <a:pPr marL="299152" marR="0">
              <a:lnSpc>
                <a:spcPts val="2678"/>
              </a:lnSpc>
              <a:spcBef>
                <a:spcPts val="288"/>
              </a:spcBef>
              <a:spcAft>
                <a:spcPts val="0"/>
              </a:spcAft>
            </a:pPr>
            <a:r>
              <a:rPr dirty="0" sz="2100" spc="25">
                <a:solidFill>
                  <a:srgbClr val="424242"/>
                </a:solidFill>
                <a:latin typeface="NHUBPC+MS-Gothic"/>
                <a:cs typeface="NHUBPC+MS-Gothic"/>
              </a:rPr>
              <a:t>輸出給情緒分類模型</a:t>
            </a:r>
            <a:r>
              <a:rPr dirty="0" sz="2100" spc="10">
                <a:solidFill>
                  <a:srgbClr val="424242"/>
                </a:solidFill>
                <a:latin typeface="FTFWKC+Dosis-Regular"/>
                <a:cs typeface="FTFWKC+Dosis-Regular"/>
              </a:rPr>
              <a:t>)</a:t>
            </a:r>
            <a:r>
              <a:rPr dirty="0" sz="2100">
                <a:solidFill>
                  <a:srgbClr val="424242"/>
                </a:solidFill>
                <a:latin typeface="NHUBPC+MS-Gothic"/>
                <a:cs typeface="NHUBPC+MS-Gothic"/>
              </a:rPr>
              <a:t>。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32322" y="1696366"/>
            <a:ext cx="4359250" cy="1816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81"/>
              </a:lnSpc>
              <a:spcBef>
                <a:spcPts val="0"/>
              </a:spcBef>
              <a:spcAft>
                <a:spcPts val="0"/>
              </a:spcAft>
            </a:pPr>
            <a:r>
              <a:rPr dirty="0" sz="515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Keras</a:t>
            </a:r>
            <a:r>
              <a:rPr dirty="0" sz="515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 </a:t>
            </a:r>
            <a:r>
              <a:rPr dirty="0" sz="515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&amp;CNN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38577" y="2781229"/>
            <a:ext cx="5348888" cy="65132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53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spc="13">
                <a:solidFill>
                  <a:srgbClr val="424242"/>
                </a:solidFill>
                <a:latin typeface="NHUBPC+MS-Gothic"/>
                <a:cs typeface="NHUBPC+MS-Gothic"/>
              </a:rPr>
              <a:t>建立卷積神經網路（</a:t>
            </a:r>
            <a:r>
              <a:rPr dirty="0" sz="1850">
                <a:solidFill>
                  <a:srgbClr val="424242"/>
                </a:solidFill>
                <a:latin typeface="FTFWKC+Dosis-Regular"/>
                <a:cs typeface="FTFWKC+Dosis-Regular"/>
              </a:rPr>
              <a:t>CNN</a:t>
            </a:r>
            <a:r>
              <a:rPr dirty="0" sz="1850" spc="12">
                <a:solidFill>
                  <a:srgbClr val="424242"/>
                </a:solidFill>
                <a:latin typeface="NHUBPC+MS-Gothic"/>
                <a:cs typeface="NHUBPC+MS-Gothic"/>
              </a:rPr>
              <a:t>）架構，進行情緒分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63308" y="3151830"/>
            <a:ext cx="2991396" cy="58889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1862"/>
              </a:lnSpc>
              <a:spcBef>
                <a:spcPts val="0"/>
              </a:spcBef>
              <a:spcAft>
                <a:spcPts val="0"/>
              </a:spcAft>
            </a:pPr>
            <a:r>
              <a:rPr dirty="0" sz="1850" spc="12">
                <a:solidFill>
                  <a:srgbClr val="424242"/>
                </a:solidFill>
                <a:latin typeface="NHUBPC+MS-Gothic"/>
                <a:cs typeface="NHUBPC+MS-Gothic"/>
              </a:rPr>
              <a:t>類模型訓練與權重保存。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97774" y="7189287"/>
            <a:ext cx="7875879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系統使用</a:t>
            </a:r>
            <a:r>
              <a:rPr dirty="0" sz="2350" spc="-101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 spc="10">
                <a:solidFill>
                  <a:srgbClr val="424242"/>
                </a:solidFill>
                <a:latin typeface="FTFWKC+Dosis-Regular"/>
                <a:cs typeface="FTFWKC+Dosis-Regular"/>
              </a:rPr>
              <a:t>Keras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+</a:t>
            </a:r>
            <a:r>
              <a:rPr dirty="0" sz="2350" spc="14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TensorFlow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建立卷積神經網路模型，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715644" y="7589337"/>
            <a:ext cx="6883847" cy="125021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12">
                <a:solidFill>
                  <a:srgbClr val="424242"/>
                </a:solidFill>
                <a:latin typeface="FTFWKC+Dosis-Regular"/>
                <a:cs typeface="FTFWKC+Dosis-Regular"/>
              </a:rPr>
              <a:t>CNN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架構透過多層卷積與池化提取臉部特徵，</a:t>
            </a:r>
          </a:p>
          <a:p>
            <a:pPr marL="796146" marR="0">
              <a:lnSpc>
                <a:spcPts val="2998"/>
              </a:lnSpc>
              <a:spcBef>
                <a:spcPts val="322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經全連接層與</a:t>
            </a:r>
            <a:r>
              <a:rPr dirty="0" sz="2350" spc="-95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 spc="10">
                <a:solidFill>
                  <a:srgbClr val="424242"/>
                </a:solidFill>
                <a:latin typeface="FTFWKC+Dosis-Regular"/>
                <a:cs typeface="FTFWKC+Dosis-Regular"/>
              </a:rPr>
              <a:t>Softmax</a:t>
            </a:r>
            <a:r>
              <a:rPr dirty="0" sz="23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分類情緒。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93403" y="7611054"/>
            <a:ext cx="7954241" cy="82844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並透過</a:t>
            </a:r>
            <a:r>
              <a:rPr dirty="0" sz="2350" spc="-104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 spc="10">
                <a:solidFill>
                  <a:srgbClr val="424242"/>
                </a:solidFill>
                <a:latin typeface="FTFWKC+Dosis-Regular"/>
                <a:cs typeface="FTFWKC+Dosis-Regular"/>
              </a:rPr>
              <a:t>ModelCheckpoint</a:t>
            </a:r>
            <a:r>
              <a:rPr dirty="0" sz="2350" spc="-18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NHUBPC+MS-Gothic"/>
                <a:cs typeface="NHUBPC+MS-Gothic"/>
              </a:rPr>
              <a:t>保存最佳權重以提升準確率。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715660" y="8371152"/>
            <a:ext cx="4998526" cy="688196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93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424242"/>
                </a:solidFill>
                <a:latin typeface="FTFWKC+Dosis-Regular"/>
                <a:cs typeface="FTFWKC+Dosis-Regular"/>
              </a:rPr>
              <a:t>(</a:t>
            </a:r>
            <a:r>
              <a:rPr dirty="0" sz="1950" spc="11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1950" spc="11">
                <a:solidFill>
                  <a:srgbClr val="424242"/>
                </a:solidFill>
                <a:latin typeface="FTFWKC+Dosis-Regular"/>
                <a:cs typeface="FTFWKC+Dosis-Regular"/>
              </a:rPr>
              <a:t>VGG16</a:t>
            </a:r>
            <a:r>
              <a:rPr dirty="0" sz="1950" spc="13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1950" spc="23">
                <a:solidFill>
                  <a:srgbClr val="424242"/>
                </a:solidFill>
                <a:latin typeface="NHUBPC+MS-Gothic"/>
                <a:cs typeface="NHUBPC+MS-Gothic"/>
              </a:rPr>
              <a:t>架構當作</a:t>
            </a:r>
            <a:r>
              <a:rPr dirty="0" sz="1950" spc="-85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1950" spc="13">
                <a:solidFill>
                  <a:srgbClr val="424242"/>
                </a:solidFill>
                <a:latin typeface="FTFWKC+Dosis-Regular"/>
                <a:cs typeface="FTFWKC+Dosis-Regular"/>
              </a:rPr>
              <a:t>CNN</a:t>
            </a:r>
            <a:r>
              <a:rPr dirty="0" sz="1950" spc="11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1950" spc="23">
                <a:solidFill>
                  <a:srgbClr val="424242"/>
                </a:solidFill>
                <a:latin typeface="NHUBPC+MS-Gothic"/>
                <a:cs typeface="NHUBPC+MS-Gothic"/>
              </a:rPr>
              <a:t>特徵提取</a:t>
            </a:r>
            <a:r>
              <a:rPr dirty="0" sz="1950" spc="-85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1950" spc="11">
                <a:solidFill>
                  <a:srgbClr val="424242"/>
                </a:solidFill>
                <a:latin typeface="FTFWKC+Dosis-Regular"/>
                <a:cs typeface="FTFWKC+Dosis-Regular"/>
              </a:rPr>
              <a:t>backbone)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object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cstate="print"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506906" y="1958918"/>
            <a:ext cx="5666401" cy="18169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6581"/>
              </a:lnSpc>
              <a:spcBef>
                <a:spcPts val="0"/>
              </a:spcBef>
              <a:spcAft>
                <a:spcPts val="0"/>
              </a:spcAft>
            </a:pPr>
            <a:r>
              <a:rPr dirty="0" sz="5150">
                <a:solidFill>
                  <a:srgbClr val="424242"/>
                </a:solidFill>
                <a:latin typeface="NHUBPC+MS-Gothic"/>
                <a:cs typeface="NHUBPC+MS-Gothic"/>
              </a:rPr>
              <a:t>資料集：</a:t>
            </a:r>
            <a:r>
              <a:rPr dirty="0" sz="5150">
                <a:solidFill>
                  <a:srgbClr val="424242"/>
                </a:solidFill>
                <a:latin typeface="VWHSOA+BobbyJonesSoft-Regular"/>
                <a:cs typeface="VWHSOA+BobbyJonesSoft-Regular"/>
              </a:rPr>
              <a:t>Kaggle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29102" y="3419186"/>
            <a:ext cx="9059627" cy="72313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619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 spc="22">
                <a:solidFill>
                  <a:srgbClr val="424242"/>
                </a:solidFill>
                <a:latin typeface="NHUBPC+MS-Gothic"/>
                <a:cs typeface="NHUBPC+MS-Gothic"/>
              </a:rPr>
              <a:t>本研究以</a:t>
            </a:r>
            <a:r>
              <a:rPr dirty="0" sz="2050" spc="-86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050">
                <a:solidFill>
                  <a:srgbClr val="424242"/>
                </a:solidFill>
                <a:latin typeface="FTFWKC+Dosis-Regular"/>
                <a:cs typeface="FTFWKC+Dosis-Regular"/>
              </a:rPr>
              <a:t>Kaggle</a:t>
            </a:r>
            <a:r>
              <a:rPr dirty="0" sz="2050" spc="11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050" spc="22">
                <a:solidFill>
                  <a:srgbClr val="424242"/>
                </a:solidFill>
                <a:latin typeface="NHUBPC+MS-Gothic"/>
                <a:cs typeface="NHUBPC+MS-Gothic"/>
              </a:rPr>
              <a:t>平台為主要資料來源，蒐集並整理微表情影像資料，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54827" y="3831723"/>
            <a:ext cx="3026156" cy="6536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0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050" spc="22">
                <a:solidFill>
                  <a:srgbClr val="424242"/>
                </a:solidFill>
                <a:latin typeface="NHUBPC+MS-Gothic"/>
                <a:cs typeface="NHUBPC+MS-Gothic"/>
              </a:rPr>
              <a:t>用於模型訓練與測試。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624582" y="5261081"/>
            <a:ext cx="2211006" cy="684022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424242"/>
                </a:solidFill>
                <a:latin typeface="BMROQR+SegoeUISymbol"/>
                <a:cs typeface="BMROQR+SegoeUISymbol"/>
              </a:rPr>
              <a:t>ꢀ</a:t>
            </a:r>
            <a:r>
              <a:rPr dirty="0" sz="1950" spc="-10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憤怒（</a:t>
            </a:r>
            <a:r>
              <a:rPr dirty="0" sz="1950">
                <a:solidFill>
                  <a:srgbClr val="424242"/>
                </a:solidFill>
                <a:latin typeface="FTFWKC+Dosis-Regular"/>
                <a:cs typeface="FTFWKC+Dosis-Regular"/>
              </a:rPr>
              <a:t>Angry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）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31065" y="5602338"/>
            <a:ext cx="1982978" cy="75679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734"/>
              </a:lnSpc>
              <a:spcBef>
                <a:spcPts val="0"/>
              </a:spcBef>
              <a:spcAft>
                <a:spcPts val="0"/>
              </a:spcAft>
            </a:pPr>
            <a:r>
              <a:rPr dirty="0" sz="2150">
                <a:solidFill>
                  <a:srgbClr val="424242"/>
                </a:solidFill>
                <a:latin typeface="FTFWKC+Dosis-Regular"/>
                <a:cs typeface="FTFWKC+Dosis-Regular"/>
              </a:rPr>
              <a:t>Kaggle</a:t>
            </a:r>
            <a:r>
              <a:rPr dirty="0" sz="2150">
                <a:solidFill>
                  <a:srgbClr val="424242"/>
                </a:solidFill>
                <a:latin typeface="FTFWKC+Dosis-Regular"/>
                <a:cs typeface="FTFWKC+Dosis-Regular"/>
              </a:rPr>
              <a:t> </a:t>
            </a:r>
            <a:r>
              <a:rPr dirty="0" sz="2150" spc="13">
                <a:solidFill>
                  <a:srgbClr val="424242"/>
                </a:solidFill>
                <a:latin typeface="NHUBPC+MS-Gothic"/>
                <a:cs typeface="NHUBPC+MS-Gothic"/>
              </a:rPr>
              <a:t>資料集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673795" y="5607695"/>
            <a:ext cx="2431714" cy="1029811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424242"/>
                </a:solidFill>
                <a:latin typeface="SWPCLL+SegoeUIEmoji"/>
                <a:cs typeface="SWPCLL+SegoeUIEmoji"/>
              </a:rPr>
              <a:t>ꢀ</a:t>
            </a:r>
            <a:r>
              <a:rPr dirty="0" sz="1950" spc="-102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厭惡（</a:t>
            </a:r>
            <a:r>
              <a:rPr dirty="0" sz="1950">
                <a:solidFill>
                  <a:srgbClr val="424242"/>
                </a:solidFill>
                <a:latin typeface="FTFWKC+Dosis-Regular"/>
                <a:cs typeface="FTFWKC+Dosis-Regular"/>
              </a:rPr>
              <a:t>Disgust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）</a:t>
            </a:r>
          </a:p>
          <a:p>
            <a:pPr marL="0" marR="0">
              <a:lnSpc>
                <a:spcPts val="2461"/>
              </a:lnSpc>
              <a:spcBef>
                <a:spcPts val="211"/>
              </a:spcBef>
              <a:spcAft>
                <a:spcPts val="0"/>
              </a:spcAft>
            </a:pPr>
            <a:r>
              <a:rPr dirty="0" sz="1950">
                <a:solidFill>
                  <a:srgbClr val="424242"/>
                </a:solidFill>
                <a:latin typeface="BMROQR+SegoeUISymbol"/>
                <a:cs typeface="BMROQR+SegoeUISymbol"/>
              </a:rPr>
              <a:t>ꢁ</a:t>
            </a:r>
            <a:r>
              <a:rPr dirty="0" sz="1950" spc="-10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恐懼（</a:t>
            </a:r>
            <a:r>
              <a:rPr dirty="0" sz="1950">
                <a:solidFill>
                  <a:srgbClr val="424242"/>
                </a:solidFill>
                <a:latin typeface="FTFWKC+Dosis-Regular"/>
                <a:cs typeface="FTFWKC+Dosis-Regular"/>
              </a:rPr>
              <a:t>Fear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）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842679" y="6306687"/>
            <a:ext cx="3427704" cy="70353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424242"/>
                </a:solidFill>
                <a:latin typeface="VWNLCK+ArialMT"/>
                <a:cs typeface="VWNLCK+ArialMT"/>
              </a:rPr>
              <a:t>•</a:t>
            </a:r>
            <a:r>
              <a:rPr dirty="0" sz="2200" spc="519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150" spc="13">
                <a:solidFill>
                  <a:srgbClr val="424242"/>
                </a:solidFill>
                <a:latin typeface="NHUBPC+MS-Gothic"/>
                <a:cs typeface="NHUBPC+MS-Gothic"/>
              </a:rPr>
              <a:t>全球最大開源資料平台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624582" y="6299687"/>
            <a:ext cx="2397074" cy="1376427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9212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424242"/>
                </a:solidFill>
                <a:latin typeface="BMROQR+SegoeUISymbol"/>
                <a:cs typeface="BMROQR+SegoeUISymbol"/>
              </a:rPr>
              <a:t>ꢂ</a:t>
            </a:r>
            <a:r>
              <a:rPr dirty="0" sz="1950" spc="-10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快樂（</a:t>
            </a:r>
            <a:r>
              <a:rPr dirty="0" sz="1950">
                <a:solidFill>
                  <a:srgbClr val="424242"/>
                </a:solidFill>
                <a:latin typeface="FTFWKC+Dosis-Regular"/>
                <a:cs typeface="FTFWKC+Dosis-Regular"/>
              </a:rPr>
              <a:t>Happy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）</a:t>
            </a:r>
          </a:p>
          <a:p>
            <a:pPr marL="49212" marR="0">
              <a:lnSpc>
                <a:spcPts val="2461"/>
              </a:lnSpc>
              <a:spcBef>
                <a:spcPts val="214"/>
              </a:spcBef>
              <a:spcAft>
                <a:spcPts val="0"/>
              </a:spcAft>
            </a:pPr>
            <a:r>
              <a:rPr dirty="0" sz="1950">
                <a:solidFill>
                  <a:srgbClr val="424242"/>
                </a:solidFill>
                <a:latin typeface="BMROQR+SegoeUISymbol"/>
                <a:cs typeface="BMROQR+SegoeUISymbol"/>
              </a:rPr>
              <a:t>ꢃ</a:t>
            </a:r>
            <a:r>
              <a:rPr dirty="0" sz="1950" spc="-10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中性（</a:t>
            </a:r>
            <a:r>
              <a:rPr dirty="0" sz="1950">
                <a:solidFill>
                  <a:srgbClr val="424242"/>
                </a:solidFill>
                <a:latin typeface="FTFWKC+Dosis-Regular"/>
                <a:cs typeface="FTFWKC+Dosis-Regular"/>
              </a:rPr>
              <a:t>Neutral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）</a:t>
            </a:r>
          </a:p>
          <a:p>
            <a:pPr marL="0" marR="0">
              <a:lnSpc>
                <a:spcPts val="2461"/>
              </a:lnSpc>
              <a:spcBef>
                <a:spcPts val="214"/>
              </a:spcBef>
              <a:spcAft>
                <a:spcPts val="0"/>
              </a:spcAft>
            </a:pPr>
            <a:r>
              <a:rPr dirty="0" sz="1950">
                <a:solidFill>
                  <a:srgbClr val="424242"/>
                </a:solidFill>
                <a:latin typeface="BMROQR+SegoeUISymbol"/>
                <a:cs typeface="BMROQR+SegoeUISymbol"/>
              </a:rPr>
              <a:t>ꢄ</a:t>
            </a:r>
            <a:r>
              <a:rPr dirty="0" sz="1950" spc="-10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悲傷（</a:t>
            </a:r>
            <a:r>
              <a:rPr dirty="0" sz="1950">
                <a:solidFill>
                  <a:srgbClr val="424242"/>
                </a:solidFill>
                <a:latin typeface="FTFWKC+Dosis-Regular"/>
                <a:cs typeface="FTFWKC+Dosis-Regular"/>
              </a:rPr>
              <a:t>Sad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）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842679" y="6691371"/>
            <a:ext cx="4691329" cy="1087988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292"/>
              </a:lnSpc>
              <a:spcBef>
                <a:spcPts val="0"/>
              </a:spcBef>
              <a:spcAft>
                <a:spcPts val="0"/>
              </a:spcAft>
            </a:pPr>
            <a:r>
              <a:rPr dirty="0" sz="2200">
                <a:solidFill>
                  <a:srgbClr val="424242"/>
                </a:solidFill>
                <a:latin typeface="VWNLCK+ArialMT"/>
                <a:cs typeface="VWNLCK+ArialMT"/>
              </a:rPr>
              <a:t>•</a:t>
            </a:r>
            <a:r>
              <a:rPr dirty="0" sz="2200" spc="519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150" spc="13">
                <a:solidFill>
                  <a:srgbClr val="424242"/>
                </a:solidFill>
                <a:latin typeface="NHUBPC+MS-Gothic"/>
                <a:cs typeface="NHUBPC+MS-Gothic"/>
              </a:rPr>
              <a:t>提供多樣影像與深度學習資料集</a:t>
            </a:r>
          </a:p>
          <a:p>
            <a:pPr marL="0" marR="0">
              <a:lnSpc>
                <a:spcPts val="2292"/>
              </a:lnSpc>
              <a:spcBef>
                <a:spcPts val="721"/>
              </a:spcBef>
              <a:spcAft>
                <a:spcPts val="0"/>
              </a:spcAft>
            </a:pPr>
            <a:r>
              <a:rPr dirty="0" sz="2200">
                <a:solidFill>
                  <a:srgbClr val="424242"/>
                </a:solidFill>
                <a:latin typeface="VWNLCK+ArialMT"/>
                <a:cs typeface="VWNLCK+ArialMT"/>
              </a:rPr>
              <a:t>•</a:t>
            </a:r>
            <a:r>
              <a:rPr dirty="0" sz="2200" spc="519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150" spc="13">
                <a:solidFill>
                  <a:srgbClr val="424242"/>
                </a:solidFill>
                <a:latin typeface="NHUBPC+MS-Gothic"/>
                <a:cs typeface="NHUBPC+MS-Gothic"/>
              </a:rPr>
              <a:t>下載並標註後作為模型訓練資料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673795" y="7338293"/>
            <a:ext cx="2442761" cy="684023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461"/>
              </a:lnSpc>
              <a:spcBef>
                <a:spcPts val="0"/>
              </a:spcBef>
              <a:spcAft>
                <a:spcPts val="0"/>
              </a:spcAft>
            </a:pPr>
            <a:r>
              <a:rPr dirty="0" sz="1950">
                <a:solidFill>
                  <a:srgbClr val="424242"/>
                </a:solidFill>
                <a:latin typeface="BMROQR+SegoeUISymbol"/>
                <a:cs typeface="BMROQR+SegoeUISymbol"/>
              </a:rPr>
              <a:t>ꢅ</a:t>
            </a:r>
            <a:r>
              <a:rPr dirty="0" sz="1950" spc="-10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驚訝（</a:t>
            </a:r>
            <a:r>
              <a:rPr dirty="0" sz="1950">
                <a:solidFill>
                  <a:srgbClr val="424242"/>
                </a:solidFill>
                <a:latin typeface="FTFWKC+Dosis-Regular"/>
                <a:cs typeface="FTFWKC+Dosis-Regular"/>
              </a:rPr>
              <a:t>Surprise</a:t>
            </a:r>
            <a:r>
              <a:rPr dirty="0" sz="1950">
                <a:solidFill>
                  <a:srgbClr val="424242"/>
                </a:solidFill>
                <a:latin typeface="NHUBPC+MS-Gothic"/>
                <a:cs typeface="NHUBPC+MS-Gothic"/>
              </a:rPr>
              <a:t>）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433724" y="8057377"/>
            <a:ext cx="4449982" cy="12502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998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 spc="10" b="1">
                <a:solidFill>
                  <a:srgbClr val="424242"/>
                </a:solidFill>
                <a:latin typeface="FOBHBB+Dosis-Bold"/>
                <a:cs typeface="FOBHBB+Dosis-Bold"/>
              </a:rPr>
              <a:t>Kaggle</a:t>
            </a:r>
            <a:r>
              <a:rPr dirty="0" sz="2350" b="1">
                <a:solidFill>
                  <a:srgbClr val="424242"/>
                </a:solidFill>
                <a:latin typeface="FOBHBB+Dosis-Bold"/>
                <a:cs typeface="FOBHBB+Dosis-Bold"/>
              </a:rPr>
              <a:t> </a:t>
            </a:r>
            <a:r>
              <a:rPr dirty="0" sz="2350" b="1">
                <a:solidFill>
                  <a:srgbClr val="424242"/>
                </a:solidFill>
                <a:latin typeface="FOBHBB+Dosis-Bold"/>
                <a:cs typeface="FOBHBB+Dosis-Bold"/>
              </a:rPr>
              <a:t>→</a:t>
            </a:r>
            <a:r>
              <a:rPr dirty="0" sz="2350" spc="-176" b="1">
                <a:solidFill>
                  <a:srgbClr val="424242"/>
                </a:solidFill>
                <a:latin typeface="FOBHBB+Dosis-Bold"/>
                <a:cs typeface="FOBHBB+Dosis-Bold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PCWJHQ+MS-Gothic,Bold"/>
                <a:cs typeface="PCWJHQ+MS-Gothic,Bold"/>
              </a:rPr>
              <a:t>微表情資料</a:t>
            </a:r>
          </a:p>
          <a:p>
            <a:pPr marL="0" marR="0">
              <a:lnSpc>
                <a:spcPts val="2998"/>
              </a:lnSpc>
              <a:spcBef>
                <a:spcPts val="322"/>
              </a:spcBef>
              <a:spcAft>
                <a:spcPts val="0"/>
              </a:spcAft>
            </a:pPr>
            <a:r>
              <a:rPr dirty="0" sz="2350" b="1">
                <a:solidFill>
                  <a:srgbClr val="424242"/>
                </a:solidFill>
                <a:latin typeface="FOBHBB+Dosis-Bold"/>
                <a:cs typeface="FOBHBB+Dosis-Bold"/>
              </a:rPr>
              <a:t>→</a:t>
            </a:r>
            <a:r>
              <a:rPr dirty="0" sz="2350" spc="21" b="1">
                <a:solidFill>
                  <a:srgbClr val="424242"/>
                </a:solidFill>
                <a:latin typeface="FOBHBB+Dosis-Bold"/>
                <a:cs typeface="FOBHBB+Dosis-Bold"/>
              </a:rPr>
              <a:t> </a:t>
            </a:r>
            <a:r>
              <a:rPr dirty="0" sz="2350" b="1">
                <a:solidFill>
                  <a:srgbClr val="424242"/>
                </a:solidFill>
                <a:latin typeface="FOBHBB+Dosis-Bold"/>
                <a:cs typeface="FOBHBB+Dosis-Bold"/>
              </a:rPr>
              <a:t>7</a:t>
            </a:r>
            <a:r>
              <a:rPr dirty="0" sz="2350" spc="15" b="1">
                <a:solidFill>
                  <a:srgbClr val="424242"/>
                </a:solidFill>
                <a:latin typeface="FOBHBB+Dosis-Bold"/>
                <a:cs typeface="FOBHBB+Dosis-Bold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PCWJHQ+MS-Gothic,Bold"/>
                <a:cs typeface="PCWJHQ+MS-Gothic,Bold"/>
              </a:rPr>
              <a:t>種情緒標籤</a:t>
            </a:r>
            <a:r>
              <a:rPr dirty="0" sz="2350" spc="-98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dirty="0" sz="2350" b="1">
                <a:solidFill>
                  <a:srgbClr val="424242"/>
                </a:solidFill>
                <a:latin typeface="FOBHBB+Dosis-Bold"/>
                <a:cs typeface="FOBHBB+Dosis-Bold"/>
              </a:rPr>
              <a:t>→</a:t>
            </a:r>
            <a:r>
              <a:rPr dirty="0" sz="2350" spc="19" b="1">
                <a:solidFill>
                  <a:srgbClr val="424242"/>
                </a:solidFill>
                <a:latin typeface="FOBHBB+Dosis-Bold"/>
                <a:cs typeface="FOBHBB+Dosis-Bold"/>
              </a:rPr>
              <a:t> </a:t>
            </a:r>
            <a:r>
              <a:rPr dirty="0" sz="2350" spc="22">
                <a:solidFill>
                  <a:srgbClr val="424242"/>
                </a:solidFill>
                <a:latin typeface="PCWJHQ+MS-Gothic,Bold"/>
                <a:cs typeface="PCWJHQ+MS-Gothic,Bold"/>
              </a:rPr>
              <a:t>模型訓練依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3433724" y="8951407"/>
            <a:ext cx="748919" cy="7489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0" marR="0">
              <a:lnSpc>
                <a:spcPts val="2372"/>
              </a:lnSpc>
              <a:spcBef>
                <a:spcPts val="0"/>
              </a:spcBef>
              <a:spcAft>
                <a:spcPts val="0"/>
              </a:spcAft>
            </a:pPr>
            <a:r>
              <a:rPr dirty="0" sz="2350">
                <a:solidFill>
                  <a:srgbClr val="424242"/>
                </a:solidFill>
                <a:latin typeface="PCWJHQ+MS-Gothic,Bold"/>
                <a:cs typeface="PCWJHQ+MS-Gothic,Bold"/>
              </a:rPr>
              <a:t>據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pdfcandle</dc:creator>
  <cp:lastModifiedBy>pdfcandle</cp:lastModifiedBy>
  <cp:revision>1</cp:revision>
  <dcterms:modified xsi:type="dcterms:W3CDTF">2025-12-04T06:02:04-07:00</dcterms:modified>
</cp:coreProperties>
</file>